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1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3" r:id="rId13"/>
    <p:sldId id="274" r:id="rId14"/>
    <p:sldId id="340" r:id="rId15"/>
    <p:sldId id="275" r:id="rId16"/>
    <p:sldId id="276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279" r:id="rId34"/>
    <p:sldId id="309" r:id="rId35"/>
    <p:sldId id="310" r:id="rId36"/>
    <p:sldId id="311" r:id="rId37"/>
    <p:sldId id="316" r:id="rId38"/>
    <p:sldId id="278" r:id="rId39"/>
    <p:sldId id="34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F60A5E-7DCF-42F6-88D1-6883F5DE50D2}">
          <p14:sldIdLst>
            <p14:sldId id="257"/>
            <p14:sldId id="258"/>
            <p14:sldId id="259"/>
            <p14:sldId id="262"/>
            <p14:sldId id="263"/>
            <p14:sldId id="264"/>
            <p14:sldId id="265"/>
            <p14:sldId id="268"/>
            <p14:sldId id="269"/>
            <p14:sldId id="270"/>
            <p14:sldId id="271"/>
            <p14:sldId id="273"/>
            <p14:sldId id="274"/>
            <p14:sldId id="340"/>
            <p14:sldId id="275"/>
            <p14:sldId id="276"/>
            <p14:sldId id="299"/>
            <p14:sldId id="300"/>
            <p14:sldId id="301"/>
            <p14:sldId id="302"/>
            <p14:sldId id="303"/>
            <p14:sldId id="304"/>
            <p14:sldId id="305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279"/>
            <p14:sldId id="309"/>
            <p14:sldId id="310"/>
            <p14:sldId id="311"/>
            <p14:sldId id="316"/>
            <p14:sldId id="278"/>
            <p14:sldId id="34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6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4"/>
    <a:srgbClr val="17406D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300" y="72"/>
      </p:cViewPr>
      <p:guideLst>
        <p:guide orient="horz" pos="26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324"/>
    </p:cViewPr>
  </p:sorterViewPr>
  <p:notesViewPr>
    <p:cSldViewPr snapToGrid="0">
      <p:cViewPr>
        <p:scale>
          <a:sx n="100" d="100"/>
          <a:sy n="100" d="100"/>
        </p:scale>
        <p:origin x="1806" y="-10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11A5B-889B-446C-89AD-7CFDAA642A1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55D5714-61AF-4EA4-AB1E-7C25A9830AAF}">
      <dgm:prSet phldrT="[Text]" custT="1"/>
      <dgm:spPr/>
      <dgm:t>
        <a:bodyPr/>
        <a:lstStyle/>
        <a:p>
          <a:r>
            <a:rPr lang="en-US" sz="1800" dirty="0">
              <a:latin typeface="+mn-lt"/>
              <a:cs typeface="Arial" pitchFamily="34" charset="0"/>
            </a:rPr>
            <a:t>3 months before age 65</a:t>
          </a:r>
        </a:p>
      </dgm:t>
    </dgm:pt>
    <dgm:pt modelId="{474C1F89-005E-491F-8715-D6D58758927E}" type="parTrans" cxnId="{B5F11249-7EF6-414B-A54A-466B8767D2EC}">
      <dgm:prSet/>
      <dgm:spPr/>
      <dgm:t>
        <a:bodyPr/>
        <a:lstStyle/>
        <a:p>
          <a:endParaRPr lang="en-US"/>
        </a:p>
      </dgm:t>
    </dgm:pt>
    <dgm:pt modelId="{2BDDA3C8-2077-4482-842F-3C497ACCCCAC}" type="sibTrans" cxnId="{B5F11249-7EF6-414B-A54A-466B8767D2EC}">
      <dgm:prSet/>
      <dgm:spPr/>
      <dgm:t>
        <a:bodyPr/>
        <a:lstStyle/>
        <a:p>
          <a:endParaRPr lang="en-US"/>
        </a:p>
      </dgm:t>
    </dgm:pt>
    <dgm:pt modelId="{EDD7180E-019B-4B08-BF03-89447467B1A2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+mn-lt"/>
              <a:cs typeface="Arial" pitchFamily="34" charset="0"/>
            </a:rPr>
            <a:t>Birthday</a:t>
          </a:r>
          <a:r>
            <a:rPr lang="en-US" sz="1800" dirty="0">
              <a:latin typeface="+mn-lt"/>
              <a:cs typeface="Arial" pitchFamily="34" charset="0"/>
            </a:rPr>
            <a:t> month</a:t>
          </a:r>
        </a:p>
      </dgm:t>
    </dgm:pt>
    <dgm:pt modelId="{AD70F976-B905-4E4A-8D6A-588CCFDB1DB4}" type="parTrans" cxnId="{58EC787A-14D3-4D44-8546-030B7FF21F6B}">
      <dgm:prSet/>
      <dgm:spPr/>
      <dgm:t>
        <a:bodyPr/>
        <a:lstStyle/>
        <a:p>
          <a:endParaRPr lang="en-US"/>
        </a:p>
      </dgm:t>
    </dgm:pt>
    <dgm:pt modelId="{98A87E6B-4642-4CF3-951A-BD31ADBF9675}" type="sibTrans" cxnId="{58EC787A-14D3-4D44-8546-030B7FF21F6B}">
      <dgm:prSet/>
      <dgm:spPr/>
      <dgm:t>
        <a:bodyPr/>
        <a:lstStyle/>
        <a:p>
          <a:endParaRPr lang="en-US"/>
        </a:p>
      </dgm:t>
    </dgm:pt>
    <dgm:pt modelId="{57F3E9DE-EF19-4F36-B76F-C6C04DEA612F}">
      <dgm:prSet phldrT="[Text]" custT="1"/>
      <dgm:spPr/>
      <dgm:t>
        <a:bodyPr/>
        <a:lstStyle/>
        <a:p>
          <a:r>
            <a:rPr lang="en-US" sz="1800" dirty="0">
              <a:latin typeface="+mn-lt"/>
              <a:cs typeface="Arial" pitchFamily="34" charset="0"/>
            </a:rPr>
            <a:t>3 months after 65</a:t>
          </a:r>
          <a:r>
            <a:rPr lang="en-US" sz="1800" baseline="0" dirty="0">
              <a:latin typeface="+mn-lt"/>
              <a:cs typeface="Arial" pitchFamily="34" charset="0"/>
            </a:rPr>
            <a:t>th</a:t>
          </a:r>
          <a:r>
            <a:rPr lang="en-US" sz="1800" dirty="0">
              <a:latin typeface="+mn-lt"/>
              <a:cs typeface="Arial" pitchFamily="34" charset="0"/>
            </a:rPr>
            <a:t> birthday</a:t>
          </a:r>
        </a:p>
      </dgm:t>
    </dgm:pt>
    <dgm:pt modelId="{BB392D33-901D-4266-AD6B-C33B0898C601}" type="parTrans" cxnId="{60295C50-07D2-45E5-8FD3-563C1465B567}">
      <dgm:prSet/>
      <dgm:spPr/>
      <dgm:t>
        <a:bodyPr/>
        <a:lstStyle/>
        <a:p>
          <a:endParaRPr lang="en-US"/>
        </a:p>
      </dgm:t>
    </dgm:pt>
    <dgm:pt modelId="{2C64AF0D-6068-434E-94BA-3D857B9ECBFB}" type="sibTrans" cxnId="{60295C50-07D2-45E5-8FD3-563C1465B567}">
      <dgm:prSet/>
      <dgm:spPr/>
      <dgm:t>
        <a:bodyPr/>
        <a:lstStyle/>
        <a:p>
          <a:endParaRPr lang="en-US"/>
        </a:p>
      </dgm:t>
    </dgm:pt>
    <dgm:pt modelId="{BBB3BEB6-CABC-4FE1-A4DF-BA53155956E8}" type="pres">
      <dgm:prSet presAssocID="{20611A5B-889B-446C-89AD-7CFDAA642A10}" presName="Name0" presStyleCnt="0">
        <dgm:presLayoutVars>
          <dgm:dir/>
          <dgm:animLvl val="lvl"/>
          <dgm:resizeHandles val="exact"/>
        </dgm:presLayoutVars>
      </dgm:prSet>
      <dgm:spPr/>
    </dgm:pt>
    <dgm:pt modelId="{083CC6AF-2610-42D7-B48B-AAEC04A10A19}" type="pres">
      <dgm:prSet presAssocID="{D55D5714-61AF-4EA4-AB1E-7C25A9830AAF}" presName="parTxOnly" presStyleLbl="node1" presStyleIdx="0" presStyleCnt="3" custScaleX="79364" custScaleY="89626" custLinFactNeighborY="-3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368BF-B029-471E-AACE-F985F32358C6}" type="pres">
      <dgm:prSet presAssocID="{2BDDA3C8-2077-4482-842F-3C497ACCCCAC}" presName="parTxOnlySpace" presStyleCnt="0"/>
      <dgm:spPr/>
    </dgm:pt>
    <dgm:pt modelId="{0AB18AE5-9DF4-41FD-84B4-B66B57E3A092}" type="pres">
      <dgm:prSet presAssocID="{EDD7180E-019B-4B08-BF03-89447467B1A2}" presName="parTxOnly" presStyleLbl="node1" presStyleIdx="1" presStyleCnt="3" custScaleX="80764" custScaleY="89626" custLinFactNeighborX="4448" custLinFactNeighborY="-1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88EA5-D994-4F7D-9B62-972662B432DD}" type="pres">
      <dgm:prSet presAssocID="{98A87E6B-4642-4CF3-951A-BD31ADBF9675}" presName="parTxOnlySpace" presStyleCnt="0"/>
      <dgm:spPr/>
    </dgm:pt>
    <dgm:pt modelId="{FB660A7D-3AD4-4068-9EAE-9177B6C362F3}" type="pres">
      <dgm:prSet presAssocID="{57F3E9DE-EF19-4F36-B76F-C6C04DEA612F}" presName="parTxOnly" presStyleLbl="node1" presStyleIdx="2" presStyleCnt="3" custScaleX="82868" custScaleY="89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F11249-7EF6-414B-A54A-466B8767D2EC}" srcId="{20611A5B-889B-446C-89AD-7CFDAA642A10}" destId="{D55D5714-61AF-4EA4-AB1E-7C25A9830AAF}" srcOrd="0" destOrd="0" parTransId="{474C1F89-005E-491F-8715-D6D58758927E}" sibTransId="{2BDDA3C8-2077-4482-842F-3C497ACCCCAC}"/>
    <dgm:cxn modelId="{45795C02-9C57-4EFD-B5AA-87EC03FD795E}" type="presOf" srcId="{20611A5B-889B-446C-89AD-7CFDAA642A10}" destId="{BBB3BEB6-CABC-4FE1-A4DF-BA53155956E8}" srcOrd="0" destOrd="0" presId="urn:microsoft.com/office/officeart/2005/8/layout/chevron1"/>
    <dgm:cxn modelId="{100A2C5C-9488-4775-A5C9-E12CA38A826B}" type="presOf" srcId="{57F3E9DE-EF19-4F36-B76F-C6C04DEA612F}" destId="{FB660A7D-3AD4-4068-9EAE-9177B6C362F3}" srcOrd="0" destOrd="0" presId="urn:microsoft.com/office/officeart/2005/8/layout/chevron1"/>
    <dgm:cxn modelId="{7AC26B0A-47B7-4027-8F17-7AF0F58C0CFB}" type="presOf" srcId="{EDD7180E-019B-4B08-BF03-89447467B1A2}" destId="{0AB18AE5-9DF4-41FD-84B4-B66B57E3A092}" srcOrd="0" destOrd="0" presId="urn:microsoft.com/office/officeart/2005/8/layout/chevron1"/>
    <dgm:cxn modelId="{60295C50-07D2-45E5-8FD3-563C1465B567}" srcId="{20611A5B-889B-446C-89AD-7CFDAA642A10}" destId="{57F3E9DE-EF19-4F36-B76F-C6C04DEA612F}" srcOrd="2" destOrd="0" parTransId="{BB392D33-901D-4266-AD6B-C33B0898C601}" sibTransId="{2C64AF0D-6068-434E-94BA-3D857B9ECBFB}"/>
    <dgm:cxn modelId="{111597A8-252B-493D-A54B-1FEC1D626D7B}" type="presOf" srcId="{D55D5714-61AF-4EA4-AB1E-7C25A9830AAF}" destId="{083CC6AF-2610-42D7-B48B-AAEC04A10A19}" srcOrd="0" destOrd="0" presId="urn:microsoft.com/office/officeart/2005/8/layout/chevron1"/>
    <dgm:cxn modelId="{58EC787A-14D3-4D44-8546-030B7FF21F6B}" srcId="{20611A5B-889B-446C-89AD-7CFDAA642A10}" destId="{EDD7180E-019B-4B08-BF03-89447467B1A2}" srcOrd="1" destOrd="0" parTransId="{AD70F976-B905-4E4A-8D6A-588CCFDB1DB4}" sibTransId="{98A87E6B-4642-4CF3-951A-BD31ADBF9675}"/>
    <dgm:cxn modelId="{A8EEB712-EF6C-4E79-B698-5A8E86021803}" type="presParOf" srcId="{BBB3BEB6-CABC-4FE1-A4DF-BA53155956E8}" destId="{083CC6AF-2610-42D7-B48B-AAEC04A10A19}" srcOrd="0" destOrd="0" presId="urn:microsoft.com/office/officeart/2005/8/layout/chevron1"/>
    <dgm:cxn modelId="{92CC7C3B-790D-4CE1-BC25-2EEDE1DB8A28}" type="presParOf" srcId="{BBB3BEB6-CABC-4FE1-A4DF-BA53155956E8}" destId="{715368BF-B029-471E-AACE-F985F32358C6}" srcOrd="1" destOrd="0" presId="urn:microsoft.com/office/officeart/2005/8/layout/chevron1"/>
    <dgm:cxn modelId="{25AED6A6-A008-4E57-B486-E9F08283DBD1}" type="presParOf" srcId="{BBB3BEB6-CABC-4FE1-A4DF-BA53155956E8}" destId="{0AB18AE5-9DF4-41FD-84B4-B66B57E3A092}" srcOrd="2" destOrd="0" presId="urn:microsoft.com/office/officeart/2005/8/layout/chevron1"/>
    <dgm:cxn modelId="{3F14178B-9147-4ADF-AA72-FEE5AC040E51}" type="presParOf" srcId="{BBB3BEB6-CABC-4FE1-A4DF-BA53155956E8}" destId="{26488EA5-D994-4F7D-9B62-972662B432DD}" srcOrd="3" destOrd="0" presId="urn:microsoft.com/office/officeart/2005/8/layout/chevron1"/>
    <dgm:cxn modelId="{133D92B9-84AC-4EE3-9003-ABCEB6CA68CB}" type="presParOf" srcId="{BBB3BEB6-CABC-4FE1-A4DF-BA53155956E8}" destId="{FB660A7D-3AD4-4068-9EAE-9177B6C362F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D78AA-26CE-48E6-9FAB-2554249B3BC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C34FDE-B9B4-4EDD-B5FE-A9AF478ADA06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3 months to 1 month before turning 65 </a:t>
          </a:r>
        </a:p>
      </dgm:t>
    </dgm:pt>
    <dgm:pt modelId="{D7831C43-57DB-4D1C-BC09-7E9FD4DAC256}" type="parTrans" cxnId="{C42A1321-9922-4448-AD26-0F6125BFE1B3}">
      <dgm:prSet/>
      <dgm:spPr/>
      <dgm:t>
        <a:bodyPr/>
        <a:lstStyle/>
        <a:p>
          <a:endParaRPr lang="en-US"/>
        </a:p>
      </dgm:t>
    </dgm:pt>
    <dgm:pt modelId="{B771B4BD-0CD0-4257-BA59-51F79BB640EA}" type="sibTrans" cxnId="{C42A1321-9922-4448-AD26-0F6125BFE1B3}">
      <dgm:prSet/>
      <dgm:spPr/>
      <dgm:t>
        <a:bodyPr/>
        <a:lstStyle/>
        <a:p>
          <a:endParaRPr lang="en-US"/>
        </a:p>
      </dgm:t>
    </dgm:pt>
    <dgm:pt modelId="{7FA80352-89AD-49E4-BCF4-F83230095CED}">
      <dgm:prSet phldrT="[Text]" custT="1"/>
      <dgm:spPr/>
      <dgm:t>
        <a:bodyPr/>
        <a:lstStyle/>
        <a:p>
          <a:r>
            <a: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Initial Enrollment Period (IEP), when </a:t>
          </a:r>
          <a:r>
            <a:rPr lang="en-US" sz="1400" strike="noStrik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beneficiaries</a:t>
          </a:r>
          <a:r>
            <a: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 can first sign up for Original Medicare</a:t>
          </a:r>
        </a:p>
      </dgm:t>
    </dgm:pt>
    <dgm:pt modelId="{B4E3648C-758A-4F1F-919E-288FB07A5560}" type="parTrans" cxnId="{AFDBE699-9358-434B-B331-68A869E3BEA3}">
      <dgm:prSet/>
      <dgm:spPr/>
      <dgm:t>
        <a:bodyPr/>
        <a:lstStyle/>
        <a:p>
          <a:endParaRPr lang="en-US"/>
        </a:p>
      </dgm:t>
    </dgm:pt>
    <dgm:pt modelId="{AFBD4D22-A13F-4D4B-887F-6A1F2DE059CC}" type="sibTrans" cxnId="{AFDBE699-9358-434B-B331-68A869E3BEA3}">
      <dgm:prSet/>
      <dgm:spPr/>
      <dgm:t>
        <a:bodyPr/>
        <a:lstStyle/>
        <a:p>
          <a:endParaRPr lang="en-US"/>
        </a:p>
      </dgm:t>
    </dgm:pt>
    <dgm:pt modelId="{65105C90-BC35-4D14-AE38-524D54B39393}">
      <dgm:prSet phldrT="[Text]" custT="1"/>
      <dgm:spPr/>
      <dgm:t>
        <a:bodyPr/>
        <a:lstStyle/>
        <a:p>
          <a:r>
            <a:rPr lang="en-US" sz="1400" dirty="0">
              <a:solidFill>
                <a:srgbClr val="242424"/>
              </a:solidFill>
              <a:latin typeface="+mn-lt"/>
              <a:cs typeface="Arial" pitchFamily="34" charset="0"/>
            </a:rPr>
            <a:t>Sign up early to ensure coverage in the month </a:t>
          </a:r>
          <a:r>
            <a:rPr lang="en-US" sz="1400" strike="noStrike" dirty="0">
              <a:solidFill>
                <a:srgbClr val="242424"/>
              </a:solidFill>
              <a:latin typeface="+mn-lt"/>
              <a:cs typeface="Arial" pitchFamily="34" charset="0"/>
            </a:rPr>
            <a:t>of 65</a:t>
          </a:r>
          <a:r>
            <a:rPr lang="en-US" sz="1400" strike="noStrike" baseline="30000" dirty="0">
              <a:solidFill>
                <a:srgbClr val="242424"/>
              </a:solidFill>
              <a:latin typeface="+mn-lt"/>
              <a:cs typeface="Arial" pitchFamily="34" charset="0"/>
            </a:rPr>
            <a:t>th</a:t>
          </a:r>
          <a:r>
            <a:rPr lang="en-US" sz="1400" strike="noStrike" dirty="0">
              <a:solidFill>
                <a:srgbClr val="242424"/>
              </a:solidFill>
              <a:latin typeface="+mn-lt"/>
              <a:cs typeface="Arial" pitchFamily="34" charset="0"/>
            </a:rPr>
            <a:t> birthday</a:t>
          </a:r>
          <a:endParaRPr lang="en-US" sz="1400" strike="sngStrike" dirty="0">
            <a:solidFill>
              <a:srgbClr val="242424"/>
            </a:solidFill>
            <a:latin typeface="+mn-lt"/>
            <a:cs typeface="Arial" pitchFamily="34" charset="0"/>
          </a:endParaRPr>
        </a:p>
      </dgm:t>
    </dgm:pt>
    <dgm:pt modelId="{46AC06F5-41F3-4FAA-BC48-0F8D79F60F00}" type="parTrans" cxnId="{AED38FAD-9539-4088-9749-B855E18C1E9B}">
      <dgm:prSet/>
      <dgm:spPr/>
      <dgm:t>
        <a:bodyPr/>
        <a:lstStyle/>
        <a:p>
          <a:endParaRPr lang="en-US"/>
        </a:p>
      </dgm:t>
    </dgm:pt>
    <dgm:pt modelId="{525ABA01-3D37-4039-88CD-20775ADF3EC7}" type="sibTrans" cxnId="{AED38FAD-9539-4088-9749-B855E18C1E9B}">
      <dgm:prSet/>
      <dgm:spPr/>
      <dgm:t>
        <a:bodyPr/>
        <a:lstStyle/>
        <a:p>
          <a:endParaRPr lang="en-US"/>
        </a:p>
      </dgm:t>
    </dgm:pt>
    <dgm:pt modelId="{87CA7DA4-F9DE-44BB-A012-4F022DEAD54C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The month </a:t>
          </a:r>
          <a:r>
            <a:rPr lang="en-US" sz="1800" strike="noStrike" dirty="0">
              <a:solidFill>
                <a:schemeClr val="bg1"/>
              </a:solidFill>
              <a:effectLst/>
            </a:rPr>
            <a:t>of</a:t>
          </a:r>
          <a:r>
            <a:rPr lang="en-US" sz="1800" strike="noStrike" dirty="0">
              <a:solidFill>
                <a:schemeClr val="bg1"/>
              </a:solidFill>
            </a:rPr>
            <a:t> </a:t>
          </a:r>
          <a:r>
            <a:rPr lang="en-US" sz="1800" dirty="0">
              <a:solidFill>
                <a:schemeClr val="bg1"/>
              </a:solidFill>
            </a:rPr>
            <a:t>65</a:t>
          </a:r>
          <a:r>
            <a:rPr lang="en-US" sz="1800" baseline="30000" dirty="0">
              <a:solidFill>
                <a:schemeClr val="bg1"/>
              </a:solidFill>
            </a:rPr>
            <a:t>th</a:t>
          </a:r>
          <a:r>
            <a:rPr lang="en-US" sz="1800" dirty="0">
              <a:solidFill>
                <a:schemeClr val="bg1"/>
              </a:solidFill>
            </a:rPr>
            <a:t> birthday and up to </a:t>
          </a:r>
          <a:br>
            <a:rPr lang="en-US" sz="1800" dirty="0">
              <a:solidFill>
                <a:schemeClr val="bg1"/>
              </a:solidFill>
            </a:rPr>
          </a:br>
          <a:r>
            <a:rPr lang="en-US" sz="1800" dirty="0">
              <a:solidFill>
                <a:schemeClr val="bg1"/>
              </a:solidFill>
            </a:rPr>
            <a:t>3 months after</a:t>
          </a:r>
        </a:p>
      </dgm:t>
    </dgm:pt>
    <dgm:pt modelId="{5DC618CB-16FA-4D61-9C5E-75D3F4417A73}" type="parTrans" cxnId="{D5218A93-9E63-4E23-AF64-BDB198AB8D37}">
      <dgm:prSet/>
      <dgm:spPr/>
      <dgm:t>
        <a:bodyPr/>
        <a:lstStyle/>
        <a:p>
          <a:endParaRPr lang="en-US"/>
        </a:p>
      </dgm:t>
    </dgm:pt>
    <dgm:pt modelId="{D9AE8712-DB1D-4C54-AB2A-045D30B957AC}" type="sibTrans" cxnId="{D5218A93-9E63-4E23-AF64-BDB198AB8D37}">
      <dgm:prSet/>
      <dgm:spPr/>
      <dgm:t>
        <a:bodyPr/>
        <a:lstStyle/>
        <a:p>
          <a:endParaRPr lang="en-US"/>
        </a:p>
      </dgm:t>
    </dgm:pt>
    <dgm:pt modelId="{700FA6A4-25E7-43D9-BC81-C9A7C02F98C6}">
      <dgm:prSet phldrT="[Text]" custT="1"/>
      <dgm:spPr/>
      <dgm:t>
        <a:bodyPr/>
        <a:lstStyle/>
        <a:p>
          <a:r>
            <a:rPr lang="en-US" sz="1400" dirty="0">
              <a:solidFill>
                <a:srgbClr val="242424"/>
              </a:solidFill>
            </a:rPr>
            <a:t>Initial Enrollment Period continues </a:t>
          </a:r>
        </a:p>
      </dgm:t>
    </dgm:pt>
    <dgm:pt modelId="{0C2EFF8C-FD8C-42DD-BEFE-EA4CCB9CAC35}" type="parTrans" cxnId="{3DBC1BAE-9BF7-460B-82C0-F493FB96A56D}">
      <dgm:prSet/>
      <dgm:spPr/>
      <dgm:t>
        <a:bodyPr/>
        <a:lstStyle/>
        <a:p>
          <a:endParaRPr lang="en-US"/>
        </a:p>
      </dgm:t>
    </dgm:pt>
    <dgm:pt modelId="{DE833E6E-F6BC-47B2-A9E7-29F231DA4FBC}" type="sibTrans" cxnId="{3DBC1BAE-9BF7-460B-82C0-F493FB96A56D}">
      <dgm:prSet/>
      <dgm:spPr/>
      <dgm:t>
        <a:bodyPr/>
        <a:lstStyle/>
        <a:p>
          <a:endParaRPr lang="en-US"/>
        </a:p>
      </dgm:t>
    </dgm:pt>
    <dgm:pt modelId="{CB1F5D81-916C-4159-ABCC-D79AEA411E6C}">
      <dgm:prSet phldrT="[Text]" custT="1"/>
      <dgm:spPr/>
      <dgm:t>
        <a:bodyPr/>
        <a:lstStyle/>
        <a:p>
          <a:r>
            <a:rPr lang="en-US" sz="1400" dirty="0"/>
            <a:t>Waiting could delay Original Medicare start date 2 – 3 months.</a:t>
          </a:r>
        </a:p>
      </dgm:t>
    </dgm:pt>
    <dgm:pt modelId="{3ED447D6-A517-4BC3-85B2-972C799F6B90}" type="parTrans" cxnId="{B2D81C9A-A47A-4919-B3FB-35653068A380}">
      <dgm:prSet/>
      <dgm:spPr/>
      <dgm:t>
        <a:bodyPr/>
        <a:lstStyle/>
        <a:p>
          <a:endParaRPr lang="en-US"/>
        </a:p>
      </dgm:t>
    </dgm:pt>
    <dgm:pt modelId="{29664EB0-C4F7-4601-A65D-CA68FE1E5807}" type="sibTrans" cxnId="{B2D81C9A-A47A-4919-B3FB-35653068A380}">
      <dgm:prSet/>
      <dgm:spPr/>
      <dgm:t>
        <a:bodyPr/>
        <a:lstStyle/>
        <a:p>
          <a:endParaRPr lang="en-US"/>
        </a:p>
      </dgm:t>
    </dgm:pt>
    <dgm:pt modelId="{6E2BB3F8-4B7E-442F-979D-08D0C30DF022}">
      <dgm:prSet phldrT="[Text]" custT="1"/>
      <dgm:spPr/>
      <dgm:t>
        <a:bodyPr/>
        <a:lstStyle/>
        <a:p>
          <a:r>
            <a:rPr lang="en-US" sz="1800" dirty="0"/>
            <a:t>January 1 through March 31</a:t>
          </a:r>
        </a:p>
      </dgm:t>
    </dgm:pt>
    <dgm:pt modelId="{7A7A44B6-8883-451C-BB63-28E96A369B6A}" type="parTrans" cxnId="{A2968B99-6481-4F15-8A37-D90FF509E5F4}">
      <dgm:prSet/>
      <dgm:spPr/>
      <dgm:t>
        <a:bodyPr/>
        <a:lstStyle/>
        <a:p>
          <a:endParaRPr lang="en-US"/>
        </a:p>
      </dgm:t>
    </dgm:pt>
    <dgm:pt modelId="{F6F602B0-ACF1-4127-ACBA-103555BAEAB8}" type="sibTrans" cxnId="{A2968B99-6481-4F15-8A37-D90FF509E5F4}">
      <dgm:prSet/>
      <dgm:spPr/>
      <dgm:t>
        <a:bodyPr/>
        <a:lstStyle/>
        <a:p>
          <a:endParaRPr lang="en-US"/>
        </a:p>
      </dgm:t>
    </dgm:pt>
    <dgm:pt modelId="{7CBE97BC-929C-425F-BEF9-4EC8EA9F7334}">
      <dgm:prSet phldrT="[Text]" custT="1"/>
      <dgm:spPr/>
      <dgm:t>
        <a:bodyPr/>
        <a:lstStyle/>
        <a:p>
          <a:r>
            <a:rPr lang="en-US" sz="1400" dirty="0"/>
            <a:t>Medicare General Enrollment Period</a:t>
          </a:r>
        </a:p>
      </dgm:t>
    </dgm:pt>
    <dgm:pt modelId="{FC8E59DC-78B3-4AAD-AD4B-285470113C60}" type="parTrans" cxnId="{C0FDA88A-6593-432E-A19D-8207CE2FBEC5}">
      <dgm:prSet/>
      <dgm:spPr/>
      <dgm:t>
        <a:bodyPr/>
        <a:lstStyle/>
        <a:p>
          <a:endParaRPr lang="en-US"/>
        </a:p>
      </dgm:t>
    </dgm:pt>
    <dgm:pt modelId="{0018B5B2-0E18-44F4-BCBE-7E60CB6FB242}" type="sibTrans" cxnId="{C0FDA88A-6593-432E-A19D-8207CE2FBEC5}">
      <dgm:prSet/>
      <dgm:spPr/>
      <dgm:t>
        <a:bodyPr/>
        <a:lstStyle/>
        <a:p>
          <a:endParaRPr lang="en-US"/>
        </a:p>
      </dgm:t>
    </dgm:pt>
    <dgm:pt modelId="{C5D963C1-5153-434D-AEEF-17F313BA6A90}">
      <dgm:prSet phldrT="[Text]" custT="1"/>
      <dgm:spPr/>
      <dgm:t>
        <a:bodyPr/>
        <a:lstStyle/>
        <a:p>
          <a:r>
            <a:rPr lang="en-US" sz="1400" dirty="0">
              <a:solidFill>
                <a:srgbClr val="242424"/>
              </a:solidFill>
            </a:rPr>
            <a:t>If the IEP is missed, </a:t>
          </a:r>
          <a:r>
            <a:rPr lang="en-US" sz="1400" strike="noStrike" dirty="0">
              <a:solidFill>
                <a:srgbClr val="242424"/>
              </a:solidFill>
            </a:rPr>
            <a:t>beneficiaries</a:t>
          </a:r>
          <a:r>
            <a:rPr lang="en-US" sz="1400" dirty="0">
              <a:solidFill>
                <a:srgbClr val="242424"/>
              </a:solidFill>
            </a:rPr>
            <a:t> can sign up during GEP, but </a:t>
          </a:r>
          <a:r>
            <a:rPr lang="en-US" sz="1400" strike="noStrike" dirty="0">
              <a:solidFill>
                <a:srgbClr val="242424"/>
              </a:solidFill>
            </a:rPr>
            <a:t>will</a:t>
          </a:r>
          <a:r>
            <a:rPr lang="en-US" sz="1400" dirty="0">
              <a:solidFill>
                <a:srgbClr val="242424"/>
              </a:solidFill>
            </a:rPr>
            <a:t> pay more</a:t>
          </a:r>
        </a:p>
      </dgm:t>
    </dgm:pt>
    <dgm:pt modelId="{C8CE09F6-E6A1-4CD4-AA82-E2ADEF93AA8A}" type="parTrans" cxnId="{13D29562-630A-4955-A3DB-91394CF12300}">
      <dgm:prSet/>
      <dgm:spPr/>
      <dgm:t>
        <a:bodyPr/>
        <a:lstStyle/>
        <a:p>
          <a:endParaRPr lang="en-US"/>
        </a:p>
      </dgm:t>
    </dgm:pt>
    <dgm:pt modelId="{20CC34FB-E989-4A8F-9EF2-BDE7656286A8}" type="sibTrans" cxnId="{13D29562-630A-4955-A3DB-91394CF12300}">
      <dgm:prSet/>
      <dgm:spPr/>
      <dgm:t>
        <a:bodyPr/>
        <a:lstStyle/>
        <a:p>
          <a:endParaRPr lang="en-US"/>
        </a:p>
      </dgm:t>
    </dgm:pt>
    <dgm:pt modelId="{A9AB3B50-4BD1-4FF7-8977-91B2AA012C39}" type="pres">
      <dgm:prSet presAssocID="{4CDD78AA-26CE-48E6-9FAB-2554249B3B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76A8FA-4B59-42B0-B894-E1DFC4794FA3}" type="pres">
      <dgm:prSet presAssocID="{F4C34FDE-B9B4-4EDD-B5FE-A9AF478ADA06}" presName="linNode" presStyleCnt="0"/>
      <dgm:spPr/>
    </dgm:pt>
    <dgm:pt modelId="{B403D0EB-A0E9-4300-8209-90C5B80FAE63}" type="pres">
      <dgm:prSet presAssocID="{F4C34FDE-B9B4-4EDD-B5FE-A9AF478ADA06}" presName="parentText" presStyleLbl="node1" presStyleIdx="0" presStyleCnt="3" custScaleX="90082" custScaleY="23349" custLinFactNeighborX="-1341" custLinFactNeighborY="-46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46A68-0030-4115-B9C4-6C95A1407A76}" type="pres">
      <dgm:prSet presAssocID="{F4C34FDE-B9B4-4EDD-B5FE-A9AF478ADA06}" presName="descendantText" presStyleLbl="alignAccFollowNode1" presStyleIdx="0" presStyleCnt="3" custScaleX="98871" custScaleY="37239" custLinFactNeighborX="5374" custLinFactNeighborY="-3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30959-B5BF-40E1-B78C-C9339C5007DD}" type="pres">
      <dgm:prSet presAssocID="{B771B4BD-0CD0-4257-BA59-51F79BB640EA}" presName="sp" presStyleCnt="0"/>
      <dgm:spPr/>
    </dgm:pt>
    <dgm:pt modelId="{F2430735-C916-4E6A-B5E0-471ED794ACC2}" type="pres">
      <dgm:prSet presAssocID="{87CA7DA4-F9DE-44BB-A012-4F022DEAD54C}" presName="linNode" presStyleCnt="0"/>
      <dgm:spPr/>
    </dgm:pt>
    <dgm:pt modelId="{C3F652F3-0F3B-48EC-859B-6AAF9585A226}" type="pres">
      <dgm:prSet presAssocID="{87CA7DA4-F9DE-44BB-A012-4F022DEAD54C}" presName="parentText" presStyleLbl="node1" presStyleIdx="1" presStyleCnt="3" custScaleX="90664" custScaleY="28328" custLinFactNeighborX="-1451" custLinFactNeighborY="-88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D9E3-0851-45BD-95D6-6286E7E1E760}" type="pres">
      <dgm:prSet presAssocID="{87CA7DA4-F9DE-44BB-A012-4F022DEAD54C}" presName="descendantText" presStyleLbl="alignAccFollowNode1" presStyleIdx="1" presStyleCnt="3" custScaleX="99779" custScaleY="27303" custLinFactNeighborX="4159" custLinFactNeighborY="-9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239BD-8706-4933-8C08-FAF80C906333}" type="pres">
      <dgm:prSet presAssocID="{D9AE8712-DB1D-4C54-AB2A-045D30B957AC}" presName="sp" presStyleCnt="0"/>
      <dgm:spPr/>
    </dgm:pt>
    <dgm:pt modelId="{03E7912F-42DF-4D1D-A5BB-4239FD7243AA}" type="pres">
      <dgm:prSet presAssocID="{6E2BB3F8-4B7E-442F-979D-08D0C30DF022}" presName="linNode" presStyleCnt="0"/>
      <dgm:spPr/>
    </dgm:pt>
    <dgm:pt modelId="{8755D931-077C-4ADA-B8B0-0FDFB32645B1}" type="pres">
      <dgm:prSet presAssocID="{6E2BB3F8-4B7E-442F-979D-08D0C30DF022}" presName="parentText" presStyleLbl="node1" presStyleIdx="2" presStyleCnt="3" custScaleX="92649" custScaleY="20547" custLinFactNeighborX="-1451" custLinFactNeighborY="-116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B76FF-2B06-4D51-BA75-F480841A1956}" type="pres">
      <dgm:prSet presAssocID="{6E2BB3F8-4B7E-442F-979D-08D0C30DF022}" presName="descendantText" presStyleLbl="alignAccFollowNode1" presStyleIdx="2" presStyleCnt="3" custScaleX="99889" custScaleY="32403" custLinFactNeighborX="1588" custLinFactNeighborY="-17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F6B5B-CE80-4F8D-A871-B0EDC10C5EF7}" type="presOf" srcId="{700FA6A4-25E7-43D9-BC81-C9A7C02F98C6}" destId="{2FFBD9E3-0851-45BD-95D6-6286E7E1E760}" srcOrd="0" destOrd="0" presId="urn:microsoft.com/office/officeart/2005/8/layout/vList5"/>
    <dgm:cxn modelId="{77B829DB-8937-42C9-977B-FCB6AF8F0CEA}" type="presOf" srcId="{6E2BB3F8-4B7E-442F-979D-08D0C30DF022}" destId="{8755D931-077C-4ADA-B8B0-0FDFB32645B1}" srcOrd="0" destOrd="0" presId="urn:microsoft.com/office/officeart/2005/8/layout/vList5"/>
    <dgm:cxn modelId="{3A19FAB7-391E-4128-A021-406DA06A518A}" type="presOf" srcId="{C5D963C1-5153-434D-AEEF-17F313BA6A90}" destId="{B09B76FF-2B06-4D51-BA75-F480841A1956}" srcOrd="0" destOrd="1" presId="urn:microsoft.com/office/officeart/2005/8/layout/vList5"/>
    <dgm:cxn modelId="{C0FDA88A-6593-432E-A19D-8207CE2FBEC5}" srcId="{6E2BB3F8-4B7E-442F-979D-08D0C30DF022}" destId="{7CBE97BC-929C-425F-BEF9-4EC8EA9F7334}" srcOrd="0" destOrd="0" parTransId="{FC8E59DC-78B3-4AAD-AD4B-285470113C60}" sibTransId="{0018B5B2-0E18-44F4-BCBE-7E60CB6FB242}"/>
    <dgm:cxn modelId="{B2D81C9A-A47A-4919-B3FB-35653068A380}" srcId="{87CA7DA4-F9DE-44BB-A012-4F022DEAD54C}" destId="{CB1F5D81-916C-4159-ABCC-D79AEA411E6C}" srcOrd="1" destOrd="0" parTransId="{3ED447D6-A517-4BC3-85B2-972C799F6B90}" sibTransId="{29664EB0-C4F7-4601-A65D-CA68FE1E5807}"/>
    <dgm:cxn modelId="{B7CA044A-B75E-4CB6-B11B-254EE851B5B8}" type="presOf" srcId="{4CDD78AA-26CE-48E6-9FAB-2554249B3BCD}" destId="{A9AB3B50-4BD1-4FF7-8977-91B2AA012C39}" srcOrd="0" destOrd="0" presId="urn:microsoft.com/office/officeart/2005/8/layout/vList5"/>
    <dgm:cxn modelId="{C42A1321-9922-4448-AD26-0F6125BFE1B3}" srcId="{4CDD78AA-26CE-48E6-9FAB-2554249B3BCD}" destId="{F4C34FDE-B9B4-4EDD-B5FE-A9AF478ADA06}" srcOrd="0" destOrd="0" parTransId="{D7831C43-57DB-4D1C-BC09-7E9FD4DAC256}" sibTransId="{B771B4BD-0CD0-4257-BA59-51F79BB640EA}"/>
    <dgm:cxn modelId="{244EA76E-EE14-43F7-BD89-106BC17485E2}" type="presOf" srcId="{7CBE97BC-929C-425F-BEF9-4EC8EA9F7334}" destId="{B09B76FF-2B06-4D51-BA75-F480841A1956}" srcOrd="0" destOrd="0" presId="urn:microsoft.com/office/officeart/2005/8/layout/vList5"/>
    <dgm:cxn modelId="{13D29562-630A-4955-A3DB-91394CF12300}" srcId="{6E2BB3F8-4B7E-442F-979D-08D0C30DF022}" destId="{C5D963C1-5153-434D-AEEF-17F313BA6A90}" srcOrd="1" destOrd="0" parTransId="{C8CE09F6-E6A1-4CD4-AA82-E2ADEF93AA8A}" sibTransId="{20CC34FB-E989-4A8F-9EF2-BDE7656286A8}"/>
    <dgm:cxn modelId="{1B087CEA-2C2F-4F7C-8B81-9B33ACC76CCC}" type="presOf" srcId="{CB1F5D81-916C-4159-ABCC-D79AEA411E6C}" destId="{2FFBD9E3-0851-45BD-95D6-6286E7E1E760}" srcOrd="0" destOrd="1" presId="urn:microsoft.com/office/officeart/2005/8/layout/vList5"/>
    <dgm:cxn modelId="{D5218A93-9E63-4E23-AF64-BDB198AB8D37}" srcId="{4CDD78AA-26CE-48E6-9FAB-2554249B3BCD}" destId="{87CA7DA4-F9DE-44BB-A012-4F022DEAD54C}" srcOrd="1" destOrd="0" parTransId="{5DC618CB-16FA-4D61-9C5E-75D3F4417A73}" sibTransId="{D9AE8712-DB1D-4C54-AB2A-045D30B957AC}"/>
    <dgm:cxn modelId="{BF845DAE-4F3B-49C4-942A-75E36ACF3A32}" type="presOf" srcId="{65105C90-BC35-4D14-AE38-524D54B39393}" destId="{36446A68-0030-4115-B9C4-6C95A1407A76}" srcOrd="0" destOrd="1" presId="urn:microsoft.com/office/officeart/2005/8/layout/vList5"/>
    <dgm:cxn modelId="{2314AB30-DBF8-45C0-90DD-6EA2003F51C2}" type="presOf" srcId="{F4C34FDE-B9B4-4EDD-B5FE-A9AF478ADA06}" destId="{B403D0EB-A0E9-4300-8209-90C5B80FAE63}" srcOrd="0" destOrd="0" presId="urn:microsoft.com/office/officeart/2005/8/layout/vList5"/>
    <dgm:cxn modelId="{98325ABB-19F4-4711-AB24-D49350408962}" type="presOf" srcId="{7FA80352-89AD-49E4-BCF4-F83230095CED}" destId="{36446A68-0030-4115-B9C4-6C95A1407A76}" srcOrd="0" destOrd="0" presId="urn:microsoft.com/office/officeart/2005/8/layout/vList5"/>
    <dgm:cxn modelId="{AED38FAD-9539-4088-9749-B855E18C1E9B}" srcId="{F4C34FDE-B9B4-4EDD-B5FE-A9AF478ADA06}" destId="{65105C90-BC35-4D14-AE38-524D54B39393}" srcOrd="1" destOrd="0" parTransId="{46AC06F5-41F3-4FAA-BC48-0F8D79F60F00}" sibTransId="{525ABA01-3D37-4039-88CD-20775ADF3EC7}"/>
    <dgm:cxn modelId="{AFDBE699-9358-434B-B331-68A869E3BEA3}" srcId="{F4C34FDE-B9B4-4EDD-B5FE-A9AF478ADA06}" destId="{7FA80352-89AD-49E4-BCF4-F83230095CED}" srcOrd="0" destOrd="0" parTransId="{B4E3648C-758A-4F1F-919E-288FB07A5560}" sibTransId="{AFBD4D22-A13F-4D4B-887F-6A1F2DE059CC}"/>
    <dgm:cxn modelId="{B0C0FBE6-8193-42D4-8E4B-820E227E9AFC}" type="presOf" srcId="{87CA7DA4-F9DE-44BB-A012-4F022DEAD54C}" destId="{C3F652F3-0F3B-48EC-859B-6AAF9585A226}" srcOrd="0" destOrd="0" presId="urn:microsoft.com/office/officeart/2005/8/layout/vList5"/>
    <dgm:cxn modelId="{A2968B99-6481-4F15-8A37-D90FF509E5F4}" srcId="{4CDD78AA-26CE-48E6-9FAB-2554249B3BCD}" destId="{6E2BB3F8-4B7E-442F-979D-08D0C30DF022}" srcOrd="2" destOrd="0" parTransId="{7A7A44B6-8883-451C-BB63-28E96A369B6A}" sibTransId="{F6F602B0-ACF1-4127-ACBA-103555BAEAB8}"/>
    <dgm:cxn modelId="{3DBC1BAE-9BF7-460B-82C0-F493FB96A56D}" srcId="{87CA7DA4-F9DE-44BB-A012-4F022DEAD54C}" destId="{700FA6A4-25E7-43D9-BC81-C9A7C02F98C6}" srcOrd="0" destOrd="0" parTransId="{0C2EFF8C-FD8C-42DD-BEFE-EA4CCB9CAC35}" sibTransId="{DE833E6E-F6BC-47B2-A9E7-29F231DA4FBC}"/>
    <dgm:cxn modelId="{4606D950-18B8-4CBF-B063-F9817EBCF9CA}" type="presParOf" srcId="{A9AB3B50-4BD1-4FF7-8977-91B2AA012C39}" destId="{1176A8FA-4B59-42B0-B894-E1DFC4794FA3}" srcOrd="0" destOrd="0" presId="urn:microsoft.com/office/officeart/2005/8/layout/vList5"/>
    <dgm:cxn modelId="{FF9A3B67-6245-405D-9345-F46D9B9569E8}" type="presParOf" srcId="{1176A8FA-4B59-42B0-B894-E1DFC4794FA3}" destId="{B403D0EB-A0E9-4300-8209-90C5B80FAE63}" srcOrd="0" destOrd="0" presId="urn:microsoft.com/office/officeart/2005/8/layout/vList5"/>
    <dgm:cxn modelId="{DE5DB744-4DE6-4305-A7CB-1D5B61336B82}" type="presParOf" srcId="{1176A8FA-4B59-42B0-B894-E1DFC4794FA3}" destId="{36446A68-0030-4115-B9C4-6C95A1407A76}" srcOrd="1" destOrd="0" presId="urn:microsoft.com/office/officeart/2005/8/layout/vList5"/>
    <dgm:cxn modelId="{EAE3C52D-C0B9-483A-9DB7-8FBC471DE4FC}" type="presParOf" srcId="{A9AB3B50-4BD1-4FF7-8977-91B2AA012C39}" destId="{24B30959-B5BF-40E1-B78C-C9339C5007DD}" srcOrd="1" destOrd="0" presId="urn:microsoft.com/office/officeart/2005/8/layout/vList5"/>
    <dgm:cxn modelId="{68A61B29-4428-4F24-AD70-8A5068F14C26}" type="presParOf" srcId="{A9AB3B50-4BD1-4FF7-8977-91B2AA012C39}" destId="{F2430735-C916-4E6A-B5E0-471ED794ACC2}" srcOrd="2" destOrd="0" presId="urn:microsoft.com/office/officeart/2005/8/layout/vList5"/>
    <dgm:cxn modelId="{41B745B0-4EAE-49A7-B459-9A72DF9E23B0}" type="presParOf" srcId="{F2430735-C916-4E6A-B5E0-471ED794ACC2}" destId="{C3F652F3-0F3B-48EC-859B-6AAF9585A226}" srcOrd="0" destOrd="0" presId="urn:microsoft.com/office/officeart/2005/8/layout/vList5"/>
    <dgm:cxn modelId="{0B600BAA-1DA7-46EB-8D35-4C66758BA7AD}" type="presParOf" srcId="{F2430735-C916-4E6A-B5E0-471ED794ACC2}" destId="{2FFBD9E3-0851-45BD-95D6-6286E7E1E760}" srcOrd="1" destOrd="0" presId="urn:microsoft.com/office/officeart/2005/8/layout/vList5"/>
    <dgm:cxn modelId="{B30E6D94-4F19-42CA-B343-6CFE26BFA832}" type="presParOf" srcId="{A9AB3B50-4BD1-4FF7-8977-91B2AA012C39}" destId="{49C239BD-8706-4933-8C08-FAF80C906333}" srcOrd="3" destOrd="0" presId="urn:microsoft.com/office/officeart/2005/8/layout/vList5"/>
    <dgm:cxn modelId="{88F11E67-C229-4D7E-B423-4F94B0B85D3A}" type="presParOf" srcId="{A9AB3B50-4BD1-4FF7-8977-91B2AA012C39}" destId="{03E7912F-42DF-4D1D-A5BB-4239FD7243AA}" srcOrd="4" destOrd="0" presId="urn:microsoft.com/office/officeart/2005/8/layout/vList5"/>
    <dgm:cxn modelId="{1F7A03E2-5D8E-4F9F-AC9B-9864657DDE09}" type="presParOf" srcId="{03E7912F-42DF-4D1D-A5BB-4239FD7243AA}" destId="{8755D931-077C-4ADA-B8B0-0FDFB32645B1}" srcOrd="0" destOrd="0" presId="urn:microsoft.com/office/officeart/2005/8/layout/vList5"/>
    <dgm:cxn modelId="{3533A34B-E071-41A0-A90F-A9DA463B9B18}" type="presParOf" srcId="{03E7912F-42DF-4D1D-A5BB-4239FD7243AA}" destId="{B09B76FF-2B06-4D51-BA75-F480841A19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CC6AF-2610-42D7-B48B-AAEC04A10A19}">
      <dsp:nvSpPr>
        <dsp:cNvPr id="0" name=""/>
        <dsp:cNvSpPr/>
      </dsp:nvSpPr>
      <dsp:spPr>
        <a:xfrm>
          <a:off x="2046" y="0"/>
          <a:ext cx="3325200" cy="882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  <a:cs typeface="Arial" pitchFamily="34" charset="0"/>
            </a:rPr>
            <a:t>3 months before age 65</a:t>
          </a:r>
        </a:p>
      </dsp:txBody>
      <dsp:txXfrm>
        <a:off x="443501" y="0"/>
        <a:ext cx="2442291" cy="882909"/>
      </dsp:txXfrm>
    </dsp:sp>
    <dsp:sp modelId="{0AB18AE5-9DF4-41FD-84B4-B66B57E3A092}">
      <dsp:nvSpPr>
        <dsp:cNvPr id="0" name=""/>
        <dsp:cNvSpPr/>
      </dsp:nvSpPr>
      <dsp:spPr>
        <a:xfrm>
          <a:off x="2926901" y="0"/>
          <a:ext cx="3383857" cy="882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+mn-lt"/>
              <a:cs typeface="Arial" pitchFamily="34" charset="0"/>
            </a:rPr>
            <a:t>Birthday</a:t>
          </a:r>
          <a:r>
            <a:rPr lang="en-US" sz="1800" kern="1200" dirty="0">
              <a:latin typeface="+mn-lt"/>
              <a:cs typeface="Arial" pitchFamily="34" charset="0"/>
            </a:rPr>
            <a:t> month</a:t>
          </a:r>
        </a:p>
      </dsp:txBody>
      <dsp:txXfrm>
        <a:off x="3368356" y="0"/>
        <a:ext cx="2500948" cy="882909"/>
      </dsp:txXfrm>
    </dsp:sp>
    <dsp:sp modelId="{FB660A7D-3AD4-4068-9EAE-9177B6C362F3}">
      <dsp:nvSpPr>
        <dsp:cNvPr id="0" name=""/>
        <dsp:cNvSpPr/>
      </dsp:nvSpPr>
      <dsp:spPr>
        <a:xfrm>
          <a:off x="5873142" y="0"/>
          <a:ext cx="3472011" cy="882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  <a:cs typeface="Arial" pitchFamily="34" charset="0"/>
            </a:rPr>
            <a:t>3 months after 65</a:t>
          </a:r>
          <a:r>
            <a:rPr lang="en-US" sz="1800" kern="1200" baseline="0" dirty="0">
              <a:latin typeface="+mn-lt"/>
              <a:cs typeface="Arial" pitchFamily="34" charset="0"/>
            </a:rPr>
            <a:t>th</a:t>
          </a:r>
          <a:r>
            <a:rPr lang="en-US" sz="1800" kern="1200" dirty="0">
              <a:latin typeface="+mn-lt"/>
              <a:cs typeface="Arial" pitchFamily="34" charset="0"/>
            </a:rPr>
            <a:t> birthday</a:t>
          </a:r>
        </a:p>
      </dsp:txBody>
      <dsp:txXfrm>
        <a:off x="6314597" y="0"/>
        <a:ext cx="2589102" cy="882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46A68-0030-4115-B9C4-6C95A1407A76}">
      <dsp:nvSpPr>
        <dsp:cNvPr id="0" name=""/>
        <dsp:cNvSpPr/>
      </dsp:nvSpPr>
      <dsp:spPr>
        <a:xfrm rot="5400000">
          <a:off x="6176288" y="-2583139"/>
          <a:ext cx="1198418" cy="63646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Initial Enrollment Period (IEP), when </a:t>
          </a:r>
          <a:r>
            <a:rPr lang="en-US" sz="1400" strike="noStrike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beneficiaries</a:t>
          </a: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rPr>
            <a:t> can first sign up for Original Medicare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242424"/>
              </a:solidFill>
              <a:latin typeface="+mn-lt"/>
              <a:cs typeface="Arial" pitchFamily="34" charset="0"/>
            </a:rPr>
            <a:t>Sign up early to ensure coverage in the month </a:t>
          </a:r>
          <a:r>
            <a:rPr lang="en-US" sz="1400" strike="noStrike" kern="1200" dirty="0">
              <a:solidFill>
                <a:srgbClr val="242424"/>
              </a:solidFill>
              <a:latin typeface="+mn-lt"/>
              <a:cs typeface="Arial" pitchFamily="34" charset="0"/>
            </a:rPr>
            <a:t>of 65</a:t>
          </a:r>
          <a:r>
            <a:rPr lang="en-US" sz="1400" strike="noStrike" kern="1200" baseline="30000" dirty="0">
              <a:solidFill>
                <a:srgbClr val="242424"/>
              </a:solidFill>
              <a:latin typeface="+mn-lt"/>
              <a:cs typeface="Arial" pitchFamily="34" charset="0"/>
            </a:rPr>
            <a:t>th</a:t>
          </a:r>
          <a:r>
            <a:rPr lang="en-US" sz="1400" strike="noStrike" kern="1200" dirty="0">
              <a:solidFill>
                <a:srgbClr val="242424"/>
              </a:solidFill>
              <a:latin typeface="+mn-lt"/>
              <a:cs typeface="Arial" pitchFamily="34" charset="0"/>
            </a:rPr>
            <a:t> birthday</a:t>
          </a:r>
          <a:endParaRPr lang="en-US" sz="1400" strike="sngStrike" kern="1200" dirty="0">
            <a:solidFill>
              <a:srgbClr val="242424"/>
            </a:solidFill>
            <a:latin typeface="+mn-lt"/>
            <a:cs typeface="Arial" pitchFamily="34" charset="0"/>
          </a:endParaRPr>
        </a:p>
      </dsp:txBody>
      <dsp:txXfrm rot="-5400000">
        <a:off x="3593148" y="58503"/>
        <a:ext cx="6306196" cy="1081414"/>
      </dsp:txXfrm>
    </dsp:sp>
    <dsp:sp modelId="{B403D0EB-A0E9-4300-8209-90C5B80FAE63}">
      <dsp:nvSpPr>
        <dsp:cNvPr id="0" name=""/>
        <dsp:cNvSpPr/>
      </dsp:nvSpPr>
      <dsp:spPr>
        <a:xfrm>
          <a:off x="50338" y="64053"/>
          <a:ext cx="3261890" cy="939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3 months to 1 month before turning 65 </a:t>
          </a:r>
        </a:p>
      </dsp:txBody>
      <dsp:txXfrm>
        <a:off x="96189" y="109904"/>
        <a:ext cx="3170188" cy="847564"/>
      </dsp:txXfrm>
    </dsp:sp>
    <dsp:sp modelId="{2FFBD9E3-0851-45BD-95D6-6286E7E1E760}">
      <dsp:nvSpPr>
        <dsp:cNvPr id="0" name=""/>
        <dsp:cNvSpPr/>
      </dsp:nvSpPr>
      <dsp:spPr>
        <a:xfrm rot="5400000">
          <a:off x="6342471" y="-1427608"/>
          <a:ext cx="878659" cy="64231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242424"/>
              </a:solidFill>
            </a:rPr>
            <a:t>Initial Enrollment Period continues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Waiting could delay Original Medicare start date 2 – 3 months.</a:t>
          </a:r>
        </a:p>
      </dsp:txBody>
      <dsp:txXfrm rot="-5400000">
        <a:off x="3570227" y="1387529"/>
        <a:ext cx="6380256" cy="792873"/>
      </dsp:txXfrm>
    </dsp:sp>
    <dsp:sp modelId="{C3F652F3-0F3B-48EC-859B-6AAF9585A226}">
      <dsp:nvSpPr>
        <dsp:cNvPr id="0" name=""/>
        <dsp:cNvSpPr/>
      </dsp:nvSpPr>
      <dsp:spPr>
        <a:xfrm>
          <a:off x="43257" y="1163629"/>
          <a:ext cx="3282965" cy="1139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The month </a:t>
          </a:r>
          <a:r>
            <a:rPr lang="en-US" sz="1800" strike="noStrike" kern="1200" dirty="0">
              <a:solidFill>
                <a:schemeClr val="bg1"/>
              </a:solidFill>
              <a:effectLst/>
            </a:rPr>
            <a:t>of</a:t>
          </a:r>
          <a:r>
            <a:rPr lang="en-US" sz="1800" strike="noStrike" kern="1200" dirty="0">
              <a:solidFill>
                <a:schemeClr val="bg1"/>
              </a:solidFill>
            </a:rPr>
            <a:t> </a:t>
          </a:r>
          <a:r>
            <a:rPr lang="en-US" sz="1800" kern="1200" dirty="0">
              <a:solidFill>
                <a:schemeClr val="bg1"/>
              </a:solidFill>
            </a:rPr>
            <a:t>65</a:t>
          </a:r>
          <a:r>
            <a:rPr lang="en-US" sz="1800" kern="1200" baseline="30000" dirty="0">
              <a:solidFill>
                <a:schemeClr val="bg1"/>
              </a:solidFill>
            </a:rPr>
            <a:t>th</a:t>
          </a:r>
          <a:r>
            <a:rPr lang="en-US" sz="1800" kern="1200" dirty="0">
              <a:solidFill>
                <a:schemeClr val="bg1"/>
              </a:solidFill>
            </a:rPr>
            <a:t> birthday and up to </a:t>
          </a:r>
          <a:br>
            <a:rPr lang="en-US" sz="1800" kern="1200" dirty="0">
              <a:solidFill>
                <a:schemeClr val="bg1"/>
              </a:solidFill>
            </a:rPr>
          </a:br>
          <a:r>
            <a:rPr lang="en-US" sz="1800" kern="1200" dirty="0">
              <a:solidFill>
                <a:schemeClr val="bg1"/>
              </a:solidFill>
            </a:rPr>
            <a:t>3 months after</a:t>
          </a:r>
        </a:p>
      </dsp:txBody>
      <dsp:txXfrm>
        <a:off x="98886" y="1219258"/>
        <a:ext cx="3171707" cy="1028299"/>
      </dsp:txXfrm>
    </dsp:sp>
    <dsp:sp modelId="{B09B76FF-2B06-4D51-BA75-F480841A1956}">
      <dsp:nvSpPr>
        <dsp:cNvPr id="0" name=""/>
        <dsp:cNvSpPr/>
      </dsp:nvSpPr>
      <dsp:spPr>
        <a:xfrm rot="5400000">
          <a:off x="6242729" y="-385289"/>
          <a:ext cx="1042786" cy="64302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Medicare General Enrollment Period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242424"/>
              </a:solidFill>
            </a:rPr>
            <a:t>If the IEP is missed, </a:t>
          </a:r>
          <a:r>
            <a:rPr lang="en-US" sz="1400" strike="noStrike" kern="1200" dirty="0">
              <a:solidFill>
                <a:srgbClr val="242424"/>
              </a:solidFill>
            </a:rPr>
            <a:t>beneficiaries</a:t>
          </a:r>
          <a:r>
            <a:rPr lang="en-US" sz="1400" kern="1200" dirty="0">
              <a:solidFill>
                <a:srgbClr val="242424"/>
              </a:solidFill>
            </a:rPr>
            <a:t> can sign up during GEP, but </a:t>
          </a:r>
          <a:r>
            <a:rPr lang="en-US" sz="1400" strike="noStrike" kern="1200" dirty="0">
              <a:solidFill>
                <a:srgbClr val="242424"/>
              </a:solidFill>
            </a:rPr>
            <a:t>will</a:t>
          </a:r>
          <a:r>
            <a:rPr lang="en-US" sz="1400" kern="1200" dirty="0">
              <a:solidFill>
                <a:srgbClr val="242424"/>
              </a:solidFill>
            </a:rPr>
            <a:t> pay more</a:t>
          </a:r>
        </a:p>
      </dsp:txBody>
      <dsp:txXfrm rot="-5400000">
        <a:off x="3549008" y="2359337"/>
        <a:ext cx="6379325" cy="940976"/>
      </dsp:txXfrm>
    </dsp:sp>
    <dsp:sp modelId="{8755D931-077C-4ADA-B8B0-0FDFB32645B1}">
      <dsp:nvSpPr>
        <dsp:cNvPr id="0" name=""/>
        <dsp:cNvSpPr/>
      </dsp:nvSpPr>
      <dsp:spPr>
        <a:xfrm>
          <a:off x="43257" y="2501093"/>
          <a:ext cx="3354842" cy="826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January 1 through March 31</a:t>
          </a:r>
        </a:p>
      </dsp:txBody>
      <dsp:txXfrm>
        <a:off x="83606" y="2541442"/>
        <a:ext cx="3274144" cy="745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DC33-DDEA-4F87-9B74-528E3CEDB399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96671-344B-40C6-B892-01836E7032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1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6671-344B-40C6-B892-01836E70327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4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Add</a:t>
            </a:r>
            <a:r>
              <a:rPr lang="en-US" baseline="0" dirty="0"/>
              <a:t> SEP:  </a:t>
            </a:r>
          </a:p>
          <a:p>
            <a:pPr marL="291179" indent="-291179" defTabSz="931774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If losing GHP; must enroll in MAPD prior to Part B effective 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5486-E7FA-4451-9C53-396B76D7C31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76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 should know that the MyBlue MA plans are something you can stand behind. </a:t>
            </a:r>
          </a:p>
          <a:p>
            <a:endParaRPr lang="en-US" dirty="0"/>
          </a:p>
          <a:p>
            <a:pPr defTabSz="931631">
              <a:defRPr/>
            </a:pPr>
            <a:r>
              <a:rPr lang="en-US" dirty="0"/>
              <a:t>Each</a:t>
            </a:r>
            <a:r>
              <a:rPr lang="en-US" baseline="0" dirty="0"/>
              <a:t> year Medicare evaluates all of the MA plans that are available based on a five star rating system. </a:t>
            </a:r>
            <a:r>
              <a:rPr lang="en-US" dirty="0"/>
              <a:t>Medicare rates plans based on information gathered from members, health care providers and others. </a:t>
            </a:r>
            <a:r>
              <a:rPr lang="en-US" baseline="0" dirty="0"/>
              <a:t>Star ratings are calculated each year and may change from year to year. </a:t>
            </a:r>
          </a:p>
          <a:p>
            <a:pPr defTabSz="931631">
              <a:defRPr/>
            </a:pPr>
            <a:endParaRPr lang="en-US" b="0" baseline="0" dirty="0"/>
          </a:p>
          <a:p>
            <a:pPr defTabSz="931631">
              <a:defRPr/>
            </a:pPr>
            <a:r>
              <a:rPr lang="en-US" b="0" baseline="0" dirty="0"/>
              <a:t>For </a:t>
            </a:r>
            <a:r>
              <a:rPr lang="en-US" b="0" dirty="0"/>
              <a:t>2015 BCN Advantage </a:t>
            </a:r>
            <a:r>
              <a:rPr lang="en-US" dirty="0"/>
              <a:t>HMO and HMO-POS received 4.5 out of 5 stars and Medicare Plus Blue PPO and Prescription Blue PDP received 4.0 stars. </a:t>
            </a:r>
          </a:p>
          <a:p>
            <a:pPr>
              <a:buFontTx/>
              <a:buNone/>
            </a:pPr>
            <a:endParaRPr lang="en-US" b="0" dirty="0"/>
          </a:p>
          <a:p>
            <a:pPr>
              <a:buFontTx/>
              <a:buNone/>
            </a:pPr>
            <a:r>
              <a:rPr lang="en-US" b="0" dirty="0">
                <a:solidFill>
                  <a:srgbClr val="0070C0"/>
                </a:solidFill>
              </a:rPr>
              <a:t>Click to reveal</a:t>
            </a:r>
          </a:p>
          <a:p>
            <a:pPr>
              <a:buFontTx/>
              <a:buNone/>
            </a:pPr>
            <a:r>
              <a:rPr lang="en-US" b="0" dirty="0"/>
              <a:t>We rated above average in clinical health plan services and pharmacy services. Health Effectiveness Data Information Set (HEDIS) has 14 measures, 5 pharmacy </a:t>
            </a:r>
          </a:p>
          <a:p>
            <a:pPr>
              <a:buFontTx/>
              <a:buNone/>
            </a:pPr>
            <a:endParaRPr lang="en-US" b="0" dirty="0"/>
          </a:p>
          <a:p>
            <a:pPr>
              <a:buFontTx/>
              <a:buNone/>
            </a:pPr>
            <a:r>
              <a:rPr lang="en-US" b="0" dirty="0"/>
              <a:t>We ranked above average in operational measures foreign language, beneficiary access, complaints against the plan</a:t>
            </a:r>
          </a:p>
          <a:p>
            <a:pPr>
              <a:buFontTx/>
              <a:buNone/>
            </a:pPr>
            <a:endParaRPr lang="en-US" b="0" dirty="0"/>
          </a:p>
          <a:p>
            <a:r>
              <a:rPr lang="en-US" b="0" dirty="0"/>
              <a:t>Member Perception/Member Experience</a:t>
            </a:r>
          </a:p>
          <a:p>
            <a:pPr marL="279489" indent="-279489">
              <a:buFont typeface="Arial" pitchFamily="34" charset="0"/>
              <a:buChar char="•"/>
            </a:pPr>
            <a:r>
              <a:rPr lang="en-US" b="0" dirty="0"/>
              <a:t>Consumer Assessment of Healthcare Providers and Systems (CAHPS), a program of the U.S. Agency for Healthcare Research and Quality </a:t>
            </a:r>
          </a:p>
          <a:p>
            <a:pPr marL="279489" indent="-279489">
              <a:buFont typeface="Arial" pitchFamily="34" charset="0"/>
              <a:buChar char="•"/>
            </a:pPr>
            <a:r>
              <a:rPr lang="en-US" b="0" dirty="0"/>
              <a:t>Health Outcome Survey (HOS), Center for Medicare and Medicaid Services has contracted with National Committee for  Quality Assurance  to support survey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5486-E7FA-4451-9C53-396B76D7C31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17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Bx sup</a:t>
            </a:r>
            <a:r>
              <a:rPr lang="en-US" baseline="0" dirty="0"/>
              <a:t>p. Is guaranteed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6671-344B-40C6-B892-01836E70327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8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B77CD-41FF-4E61-A78C-BF39E6AC033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6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6671-344B-40C6-B892-01836E70327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6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6671-344B-40C6-B892-01836E70327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6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 If the birthday falls on the first of the month, the member is eligible the 1</a:t>
            </a:r>
            <a:r>
              <a:rPr lang="en-US" baseline="30000" dirty="0"/>
              <a:t>st</a:t>
            </a:r>
            <a:r>
              <a:rPr lang="en-US" baseline="0" dirty="0"/>
              <a:t> of the prior month.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5486-E7FA-4451-9C53-396B76D7C3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5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6671-344B-40C6-B892-01836E70327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7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6671-344B-40C6-B892-01836E70327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7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6671-344B-40C6-B892-01836E70327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65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Lifetime Reserve Days:</a:t>
            </a:r>
          </a:p>
          <a:p>
            <a:r>
              <a:rPr lang="en-US" dirty="0"/>
              <a:t>These days will cover hospitalization from</a:t>
            </a:r>
            <a:r>
              <a:rPr lang="en-US" baseline="0" dirty="0"/>
              <a:t> 91 to 150 days.  These days do not renewal and there is a daily coinsurance for each day used.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62DF4-0BF5-4684-B523-CB9889129B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6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6671-344B-40C6-B892-01836E70327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5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buClr>
                <a:srgbClr val="0047B6"/>
              </a:buClr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Add Special Enrollment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5486-E7FA-4451-9C53-396B76D7C31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3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773F-9E37-4E86-B916-615E688E4868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E8C-9337-4692-A7B9-E71D1ADD065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9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773F-9E37-4E86-B916-615E688E4868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E8C-9337-4692-A7B9-E71D1ADD0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4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773F-9E37-4E86-B916-615E688E4868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E8C-9337-4692-A7B9-E71D1ADD0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773F-9E37-4E86-B916-615E688E4868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E8C-9337-4692-A7B9-E71D1ADD0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773F-9E37-4E86-B916-615E688E4868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E8C-9337-4692-A7B9-E71D1ADD065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1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773F-9E37-4E86-B916-615E688E4868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E8C-9337-4692-A7B9-E71D1ADD0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5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773F-9E37-4E86-B916-615E688E4868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E8C-9337-4692-A7B9-E71D1ADD0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9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773F-9E37-4E86-B916-615E688E4868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E8C-9337-4692-A7B9-E71D1ADD0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773F-9E37-4E86-B916-615E688E4868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E8C-9337-4692-A7B9-E71D1ADD0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0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80773F-9E37-4E86-B916-615E688E4868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6BBE8C-9337-4692-A7B9-E71D1ADD0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6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773F-9E37-4E86-B916-615E688E4868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E8C-9337-4692-A7B9-E71D1ADD0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4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80773F-9E37-4E86-B916-615E688E4868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6BBE8C-9337-4692-A7B9-E71D1ADD065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9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9800364" cy="2560445"/>
          </a:xfrm>
        </p:spPr>
        <p:txBody>
          <a:bodyPr/>
          <a:lstStyle/>
          <a:p>
            <a:r>
              <a:rPr lang="en-US" dirty="0"/>
              <a:t>Basics of Medicare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488" y="3451045"/>
            <a:ext cx="9925624" cy="2436188"/>
          </a:xfrm>
        </p:spPr>
        <p:txBody>
          <a:bodyPr/>
          <a:lstStyle/>
          <a:p>
            <a:r>
              <a:rPr lang="en-US" dirty="0"/>
              <a:t>What are Parts A, B, </a:t>
            </a:r>
            <a:r>
              <a:rPr lang="en-US" dirty="0">
                <a:solidFill>
                  <a:srgbClr val="17406D"/>
                </a:solidFill>
              </a:rPr>
              <a:t>C and </a:t>
            </a:r>
            <a:r>
              <a:rPr lang="en-US" dirty="0"/>
              <a:t>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James D. </a:t>
            </a:r>
            <a:r>
              <a:rPr lang="en-US" dirty="0" err="1" smtClean="0"/>
              <a:t>Bokshan</a:t>
            </a:r>
            <a:r>
              <a:rPr lang="en-US" dirty="0" smtClean="0"/>
              <a:t> </a:t>
            </a:r>
            <a:r>
              <a:rPr lang="en-US" dirty="0" err="1" smtClean="0"/>
              <a:t>Clu</a:t>
            </a:r>
            <a:r>
              <a:rPr lang="en-US" dirty="0" smtClean="0"/>
              <a:t> </a:t>
            </a:r>
            <a:r>
              <a:rPr lang="en-US" dirty="0" err="1" smtClean="0"/>
              <a:t>Chfc</a:t>
            </a:r>
            <a:r>
              <a:rPr lang="en-US" dirty="0" smtClean="0"/>
              <a:t> </a:t>
            </a:r>
            <a:r>
              <a:rPr lang="en-US" dirty="0" err="1" smtClean="0"/>
              <a:t>Rhu</a:t>
            </a:r>
            <a:r>
              <a:rPr lang="en-US" dirty="0" smtClean="0"/>
              <a:t> REBC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7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Preventive Services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One-time Welcome to Medicare visit – setting baseline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Annual wellness exam (physical exam)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Abdominal aortic aneurysm screening*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Bone mass measurement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Cardiovascular disease screenings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Colorectal cancer screenings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Diabetes screenings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F53"/>
                </a:solidFill>
                <a:ea typeface="ＭＳ Ｐゴシック" pitchFamily="34" charset="-128"/>
              </a:rPr>
              <a:t>EKG screening*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F53"/>
                </a:solidFill>
                <a:ea typeface="ＭＳ Ｐゴシック" pitchFamily="34" charset="-128"/>
              </a:rPr>
              <a:t>Flu, pneumonia and Hepatitis B shots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F53"/>
                </a:solidFill>
                <a:ea typeface="ＭＳ Ｐゴシック" pitchFamily="34" charset="-128"/>
              </a:rPr>
              <a:t>Glaucoma tests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F53"/>
                </a:solidFill>
                <a:ea typeface="ＭＳ Ｐゴシック" pitchFamily="34" charset="-128"/>
              </a:rPr>
              <a:t>HIV screening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F53"/>
                </a:solidFill>
                <a:ea typeface="ＭＳ Ｐゴシック" pitchFamily="34" charset="-128"/>
              </a:rPr>
              <a:t>Prostate cancer screening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F53"/>
                </a:solidFill>
                <a:ea typeface="ＭＳ Ｐゴシック" pitchFamily="34" charset="-128"/>
              </a:rPr>
              <a:t>Pap test/pelvic exam/clinical breast exam and mammograms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F53"/>
                </a:solidFill>
                <a:ea typeface="ＭＳ Ｐゴシック" pitchFamily="34" charset="-128"/>
              </a:rPr>
              <a:t>Smoking cessation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97278" y="5489438"/>
            <a:ext cx="7281789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67" dirty="0">
                <a:solidFill>
                  <a:srgbClr val="4D4F53"/>
                </a:solidFill>
              </a:rPr>
              <a:t>*When referred during Welcome to Medicare physical exam</a:t>
            </a:r>
          </a:p>
        </p:txBody>
      </p:sp>
      <p:pic>
        <p:nvPicPr>
          <p:cNvPr id="9" name="Picture 2" descr="200019060-001.png"/>
          <p:cNvPicPr>
            <a:picLocks noChangeAspect="1"/>
          </p:cNvPicPr>
          <p:nvPr/>
        </p:nvPicPr>
        <p:blipFill>
          <a:blip r:embed="rId2" cstate="print"/>
          <a:srcRect t="13692"/>
          <a:stretch>
            <a:fillRect/>
          </a:stretch>
        </p:blipFill>
        <p:spPr bwMode="auto">
          <a:xfrm>
            <a:off x="9737825" y="3613559"/>
            <a:ext cx="2454175" cy="27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A_bundlingTriangle021_ADB_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2455" y="177801"/>
            <a:ext cx="1465698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49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09600" y="152401"/>
            <a:ext cx="6502400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733" b="1" dirty="0">
                <a:solidFill>
                  <a:srgbClr val="4D4F53"/>
                </a:solidFill>
                <a:cs typeface="Times New Roman"/>
              </a:rPr>
              <a:t>Monthly Part B Premium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12298"/>
              </p:ext>
            </p:extLst>
          </p:nvPr>
        </p:nvGraphicFramePr>
        <p:xfrm>
          <a:off x="444500" y="870349"/>
          <a:ext cx="9772647" cy="4633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4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49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32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45976">
                <a:tc gridSpan="2"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If</a:t>
                      </a:r>
                      <a:r>
                        <a:rPr lang="en-US" sz="2200" dirty="0">
                          <a:solidFill>
                            <a:srgbClr val="4D4F53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yearly income in 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2018 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was:</a:t>
                      </a:r>
                    </a:p>
                  </a:txBody>
                  <a:tcPr marL="114456" marR="114456" marT="57228" marB="5722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Monthly Part B premium in 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2020</a:t>
                      </a:r>
                      <a:r>
                        <a:rPr lang="en-US" sz="2200" dirty="0" smtClean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will be:</a:t>
                      </a:r>
                    </a:p>
                  </a:txBody>
                  <a:tcPr marL="114456" marR="114456" marT="57228" marB="5722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8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>
                          <a:solidFill>
                            <a:srgbClr val="4D4F53"/>
                          </a:solidFill>
                          <a:latin typeface="+mn-lt"/>
                          <a:cs typeface="Arial" pitchFamily="34" charset="0"/>
                        </a:rPr>
                        <a:t>File individual tax return</a:t>
                      </a: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>
                          <a:solidFill>
                            <a:srgbClr val="4D4F53"/>
                          </a:solidFill>
                          <a:latin typeface="+mn-lt"/>
                          <a:cs typeface="Arial" pitchFamily="34" charset="0"/>
                        </a:rPr>
                        <a:t>File joint</a:t>
                      </a:r>
                      <a:r>
                        <a:rPr lang="en-US" sz="2200" b="1" baseline="0" dirty="0">
                          <a:solidFill>
                            <a:srgbClr val="4D4F53"/>
                          </a:solidFill>
                          <a:latin typeface="+mn-lt"/>
                          <a:cs typeface="Arial" pitchFamily="34" charset="0"/>
                        </a:rPr>
                        <a:t> tax return</a:t>
                      </a:r>
                      <a:endParaRPr lang="en-US" sz="2200" b="1" dirty="0">
                        <a:solidFill>
                          <a:srgbClr val="4D4F5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dirty="0">
                        <a:solidFill>
                          <a:srgbClr val="4D4F5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2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sz="2200" dirty="0" smtClean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87,000 </a:t>
                      </a:r>
                      <a:r>
                        <a:rPr lang="en-US" sz="2200" dirty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or below</a:t>
                      </a: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sz="2200" dirty="0" smtClean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174,000 </a:t>
                      </a:r>
                      <a:r>
                        <a:rPr lang="en-US" sz="2200" dirty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or below</a:t>
                      </a: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sz="2200" dirty="0" smtClean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144.60</a:t>
                      </a:r>
                      <a:endParaRPr lang="en-US" sz="220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372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lang="en-US" sz="2200" kern="1200" baseline="0" dirty="0" smtClean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87,001 </a:t>
                      </a:r>
                      <a:r>
                        <a:rPr lang="en-US" sz="220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 $</a:t>
                      </a:r>
                      <a:r>
                        <a:rPr lang="en-US" sz="2200" kern="1200" baseline="0" dirty="0" smtClean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109,000</a:t>
                      </a:r>
                      <a:endParaRPr lang="en-US" sz="220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lang="en-US" sz="2200" kern="1200" baseline="0" dirty="0" smtClean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174,001 </a:t>
                      </a:r>
                      <a:r>
                        <a:rPr lang="en-US" sz="220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 $</a:t>
                      </a:r>
                      <a:r>
                        <a:rPr lang="en-US" sz="2200" kern="1200" baseline="0" dirty="0" smtClean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218,000</a:t>
                      </a:r>
                      <a:endParaRPr lang="en-US" sz="220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smtClean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$202.40</a:t>
                      </a:r>
                      <a:endParaRPr lang="en-US" sz="220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2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lang="en-US" sz="2200" kern="1200" baseline="0" dirty="0" smtClean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109,001 </a:t>
                      </a:r>
                      <a:r>
                        <a:rPr lang="en-US" sz="220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 $</a:t>
                      </a:r>
                      <a:r>
                        <a:rPr lang="en-US" sz="2200" b="0" kern="1200" baseline="0" dirty="0" smtClean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136,000</a:t>
                      </a:r>
                      <a:endParaRPr lang="en-US" sz="2200" b="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lang="en-US" sz="2200" kern="1200" baseline="0" dirty="0" smtClean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218,001 </a:t>
                      </a:r>
                      <a:r>
                        <a:rPr lang="en-US" sz="220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 $</a:t>
                      </a:r>
                      <a:r>
                        <a:rPr lang="en-US" sz="2200" kern="1200" baseline="0" dirty="0" smtClean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272,000</a:t>
                      </a:r>
                      <a:endParaRPr lang="en-US" sz="220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sz="2200" dirty="0" smtClean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289.20</a:t>
                      </a:r>
                      <a:endParaRPr lang="en-US" sz="220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8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lang="en-US" sz="2200" b="0" kern="1200" baseline="0" dirty="0" smtClean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136,001 </a:t>
                      </a:r>
                      <a:r>
                        <a:rPr lang="en-US" sz="2200" b="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 $</a:t>
                      </a:r>
                      <a:r>
                        <a:rPr lang="en-US" sz="2200" b="0" kern="1200" baseline="0" dirty="0" smtClean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163,000</a:t>
                      </a:r>
                      <a:endParaRPr lang="en-US" sz="2200" b="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lang="en-US" sz="2200" kern="1200" baseline="0" dirty="0" smtClean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272,001 </a:t>
                      </a:r>
                      <a:r>
                        <a:rPr lang="en-US" sz="220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 $</a:t>
                      </a:r>
                      <a:r>
                        <a:rPr lang="en-US" sz="2200" kern="1200" baseline="0" dirty="0" smtClean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326,000</a:t>
                      </a:r>
                      <a:endParaRPr lang="en-US" sz="220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sz="2200" dirty="0" smtClean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376.00</a:t>
                      </a:r>
                      <a:endParaRPr lang="en-US" sz="220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28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dirty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sz="2200" b="0" dirty="0" smtClean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163,001 </a:t>
                      </a:r>
                      <a:r>
                        <a:rPr lang="en-US" sz="2200" b="0" dirty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- $499,999</a:t>
                      </a: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sz="2200" dirty="0" smtClean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326,001 </a:t>
                      </a:r>
                      <a:r>
                        <a:rPr lang="en-US" sz="2200" dirty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- $749,999</a:t>
                      </a: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sz="2200" dirty="0" smtClean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462.70</a:t>
                      </a:r>
                      <a:endParaRPr lang="en-US" sz="220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extLst>
                  <a:ext uri="{0D108BD9-81ED-4DB2-BD59-A6C34878D82A}">
                    <a16:rowId xmlns="" xmlns:a16="http://schemas.microsoft.com/office/drawing/2014/main" val="1890425331"/>
                  </a:ext>
                </a:extLst>
              </a:tr>
              <a:tr h="4802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$500,000 and above</a:t>
                      </a:r>
                      <a:endParaRPr lang="en-US" sz="220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kern="1200" baseline="0" dirty="0">
                          <a:solidFill>
                            <a:srgbClr val="242424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$750,000 and above</a:t>
                      </a:r>
                      <a:endParaRPr lang="en-US" sz="220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sz="2200" dirty="0" smtClean="0">
                          <a:solidFill>
                            <a:srgbClr val="242424"/>
                          </a:solidFill>
                          <a:latin typeface="+mn-lt"/>
                          <a:cs typeface="Arial" pitchFamily="34" charset="0"/>
                        </a:rPr>
                        <a:t>491.60</a:t>
                      </a:r>
                      <a:endParaRPr lang="en-US" sz="2200" dirty="0">
                        <a:solidFill>
                          <a:srgbClr val="24242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14456" marR="114456" marT="57228" marB="5722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8"/>
          <p:cNvSpPr txBox="1"/>
          <p:nvPr/>
        </p:nvSpPr>
        <p:spPr>
          <a:xfrm>
            <a:off x="406400" y="5731226"/>
            <a:ext cx="1178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4808" indent="-994808"/>
            <a:r>
              <a:rPr lang="en-US" b="1" i="1" dirty="0">
                <a:solidFill>
                  <a:srgbClr val="242424"/>
                </a:solidFill>
              </a:rPr>
              <a:t>NOTE</a:t>
            </a:r>
            <a:r>
              <a:rPr lang="en-US" i="1" dirty="0">
                <a:solidFill>
                  <a:srgbClr val="242424"/>
                </a:solidFill>
              </a:rPr>
              <a:t>: Beneficiaries may pay more if they have a Part B late enrollment penalty. </a:t>
            </a:r>
          </a:p>
          <a:p>
            <a:pPr marL="994808" indent="-994808"/>
            <a:r>
              <a:rPr lang="en-US" i="1" dirty="0">
                <a:solidFill>
                  <a:srgbClr val="242424"/>
                </a:solidFill>
              </a:rPr>
              <a:t>Amounts may be adjusted for 2018 income tax returns, to determine 2020 premiums</a:t>
            </a:r>
            <a:r>
              <a:rPr lang="en-US" i="1" dirty="0">
                <a:solidFill>
                  <a:srgbClr val="4D4F53"/>
                </a:solidFill>
              </a:rPr>
              <a:t>. </a:t>
            </a:r>
          </a:p>
        </p:txBody>
      </p:sp>
      <p:pic>
        <p:nvPicPr>
          <p:cNvPr id="9" name="Picture 8" descr="MA_bundlingTriangle021_ADB_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2455" y="177801"/>
            <a:ext cx="1465698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06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for Part B Services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Original Medicare beneficiaries pay:</a:t>
            </a:r>
          </a:p>
          <a:p>
            <a:r>
              <a:rPr lang="en-US" dirty="0"/>
              <a:t>Yearly deductible </a:t>
            </a:r>
            <a:r>
              <a:rPr lang="en-US" dirty="0">
                <a:solidFill>
                  <a:srgbClr val="242424"/>
                </a:solidFill>
              </a:rPr>
              <a:t>of $</a:t>
            </a:r>
            <a:r>
              <a:rPr lang="en-US" dirty="0" smtClean="0">
                <a:solidFill>
                  <a:srgbClr val="242424"/>
                </a:solidFill>
              </a:rPr>
              <a:t>198 </a:t>
            </a:r>
            <a:r>
              <a:rPr lang="en-US" dirty="0">
                <a:solidFill>
                  <a:srgbClr val="242424"/>
                </a:solidFill>
              </a:rPr>
              <a:t>in </a:t>
            </a:r>
            <a:r>
              <a:rPr lang="en-US" dirty="0" smtClean="0">
                <a:solidFill>
                  <a:srgbClr val="242424"/>
                </a:solidFill>
              </a:rPr>
              <a:t>2020</a:t>
            </a:r>
            <a:endParaRPr lang="en-US" dirty="0">
              <a:solidFill>
                <a:srgbClr val="242424"/>
              </a:solidFill>
            </a:endParaRPr>
          </a:p>
          <a:p>
            <a:pPr lvl="1"/>
            <a:r>
              <a:rPr lang="en-US" dirty="0"/>
              <a:t>20% coinsurance for most services</a:t>
            </a:r>
          </a:p>
          <a:p>
            <a:pPr lvl="1"/>
            <a:r>
              <a:rPr lang="en-US" dirty="0"/>
              <a:t>Some copayments</a:t>
            </a:r>
          </a:p>
        </p:txBody>
      </p:sp>
      <p:pic>
        <p:nvPicPr>
          <p:cNvPr id="7" name="Picture 6" descr="MA_bundlingTriangle021_ADB_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2455" y="177801"/>
            <a:ext cx="1465698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343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67568"/>
              </p:ext>
            </p:extLst>
          </p:nvPr>
        </p:nvGraphicFramePr>
        <p:xfrm>
          <a:off x="290054" y="1865343"/>
          <a:ext cx="11672851" cy="4112125"/>
        </p:xfrm>
        <a:graphic>
          <a:graphicData uri="http://schemas.openxmlformats.org/drawingml/2006/table">
            <a:tbl>
              <a:tblPr/>
              <a:tblGrid>
                <a:gridCol w="37828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99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0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Automatic Enrollment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Initial Enrollment Period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116059" marR="116059" marT="58019" marB="580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7B6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If beneficiary already receives Social Security, Railroad Retirement or disability benefits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7B6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Must opt-out if they don’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t want to be enrolled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7B6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Starts 3 months before month of eligibility and includes the month they turn 65 and three months after they turn 65</a:t>
                      </a:r>
                    </a:p>
                  </a:txBody>
                  <a:tcPr marL="116059" marR="116059" marT="58019" marB="580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6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Special Enrollment Period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116059" marR="116059" marT="58019" marB="580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Must have employer group health plan (EGHP) coverage based on active, current employment of 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member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or spouse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Can enroll anytime still covered by EGHP, 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or w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ithin 8 months of the loss of coverage or current employment, whichever happens first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Retiree and COBRA coverage aren’t considered active employment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116059" marR="116059" marT="58019" marB="580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General Enrollment Period</a:t>
                      </a:r>
                    </a:p>
                  </a:txBody>
                  <a:tcPr marL="116059" marR="116059" marT="58019" marB="580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7B6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January 1 through March 31 each year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7B6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Coverage effective July 1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7B6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Premium surcharge for late enrollment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7B6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10% for each 12 month period a person could qualify</a:t>
                      </a:r>
                    </a:p>
                  </a:txBody>
                  <a:tcPr marL="116059" marR="116059" marT="58019" marB="580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Beneficiaries Can Enroll in Part B</a:t>
            </a:r>
          </a:p>
        </p:txBody>
      </p:sp>
      <p:pic>
        <p:nvPicPr>
          <p:cNvPr id="6" name="Picture 5" descr="MA_bundlingTriangle021_ADB_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2455" y="177801"/>
            <a:ext cx="1465698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28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B Late Enrollment Penalty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B late enrollment penalty* can occur if members don</a:t>
            </a:r>
            <a:r>
              <a:rPr lang="en-US" altLang="en-US" dirty="0"/>
              <a:t>’</a:t>
            </a:r>
            <a:r>
              <a:rPr lang="en-US" dirty="0"/>
              <a:t>t sign up </a:t>
            </a:r>
            <a:br>
              <a:rPr lang="en-US" dirty="0"/>
            </a:br>
            <a:r>
              <a:rPr lang="en-US" dirty="0"/>
              <a:t>when first eligible</a:t>
            </a:r>
          </a:p>
          <a:p>
            <a:pPr lvl="1"/>
            <a:r>
              <a:rPr lang="en-US" dirty="0"/>
              <a:t>10% more for each full 12-month period eligible but not enrolled</a:t>
            </a:r>
          </a:p>
          <a:p>
            <a:pPr lvl="1"/>
            <a:r>
              <a:rPr lang="en-US" dirty="0"/>
              <a:t>Members may have to pay penalty as long as they have Part B</a:t>
            </a:r>
          </a:p>
          <a:p>
            <a:r>
              <a:rPr lang="en-US" dirty="0"/>
              <a:t>Usually, there</a:t>
            </a:r>
            <a:r>
              <a:rPr lang="en-US" altLang="en-US" dirty="0"/>
              <a:t>’</a:t>
            </a:r>
            <a:r>
              <a:rPr lang="en-US" dirty="0"/>
              <a:t>s no penalty for those who sign up during a SEP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097280" y="5489438"/>
            <a:ext cx="10058400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*Those with proof of creditable coverage, will not be charged a late enrollment penalty.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MA_bundlingTriangle021_ADB_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2455" y="177801"/>
            <a:ext cx="1465698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413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B and The Employer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sz="2000" dirty="0"/>
              <a:t>They DON’T have coverage from active employment (theirs or their spouses)</a:t>
            </a:r>
          </a:p>
          <a:p>
            <a:pPr marL="201168" lvl="1" indent="0">
              <a:buNone/>
            </a:pPr>
            <a:r>
              <a:rPr lang="en-US" sz="2000" dirty="0"/>
              <a:t>They have group coverage, but there are fewer than 20 employees </a:t>
            </a:r>
          </a:p>
          <a:p>
            <a:pPr lvl="2"/>
            <a:r>
              <a:rPr lang="en-US" sz="1800" dirty="0"/>
              <a:t>Medicare is primary according to Medicare Secondary Payer laws (MSP)</a:t>
            </a:r>
          </a:p>
          <a:p>
            <a:pPr marL="201168" lvl="1" indent="0">
              <a:buNone/>
            </a:pPr>
            <a:r>
              <a:rPr lang="en-US" sz="2000" dirty="0"/>
              <a:t>They have individual health coverage</a:t>
            </a:r>
          </a:p>
          <a:p>
            <a:pPr marL="201168" lvl="1" indent="0">
              <a:buNone/>
            </a:pPr>
            <a:r>
              <a:rPr lang="en-US" sz="2000" dirty="0"/>
              <a:t>They are on COBRA (COBRA ends when members become eligible for Medicare)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097280" y="1692819"/>
            <a:ext cx="74168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34" charset="-128"/>
              </a:rPr>
              <a:t>Your Clients Should Enroll In Part B If</a:t>
            </a:r>
          </a:p>
        </p:txBody>
      </p:sp>
      <p:pic>
        <p:nvPicPr>
          <p:cNvPr id="8" name="Picture 7" descr="MA_bundlingTriangle021_ADB_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2455" y="177801"/>
            <a:ext cx="1465698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90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B 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Employer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employment ends:</a:t>
            </a:r>
          </a:p>
          <a:p>
            <a:pPr lvl="1"/>
            <a:r>
              <a:rPr lang="en-US" sz="2000" dirty="0"/>
              <a:t>Members may get a chance to elect COBRA; if so, they have 60 days to make that choice</a:t>
            </a:r>
          </a:p>
          <a:p>
            <a:pPr lvl="1"/>
            <a:r>
              <a:rPr lang="en-US" sz="2000" dirty="0"/>
              <a:t>Members may get a special enrollment period, when they can sign up for Part B without a penalty</a:t>
            </a:r>
          </a:p>
          <a:p>
            <a:r>
              <a:rPr lang="en-US" sz="2400" dirty="0"/>
              <a:t>No Federal agency is responsible for informing individuals about their obligations and rules related to Medicare enrollment.  </a:t>
            </a:r>
          </a:p>
          <a:p>
            <a:r>
              <a:rPr lang="en-US" sz="2400" dirty="0"/>
              <a:t>Exceptions are only available to people who can prove they relied on misinformation from an agent of the federal government when making an enrollment choice.  </a:t>
            </a:r>
          </a:p>
          <a:p>
            <a:endParaRPr lang="en-US" sz="2400" dirty="0"/>
          </a:p>
        </p:txBody>
      </p:sp>
      <p:pic>
        <p:nvPicPr>
          <p:cNvPr id="7" name="Picture 6" descr="MA_bundlingTriangle021_ADB_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2455" y="177801"/>
            <a:ext cx="1465698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16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_bundlingTriangle021_ADB_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724" y="4716858"/>
            <a:ext cx="1911351" cy="163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Part D Prescription Drug Coverage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for all people with Medicare</a:t>
            </a:r>
          </a:p>
          <a:p>
            <a:r>
              <a:rPr lang="en-US" dirty="0"/>
              <a:t>Provided through:</a:t>
            </a:r>
          </a:p>
          <a:p>
            <a:pPr lvl="1"/>
            <a:r>
              <a:rPr lang="en-US" dirty="0"/>
              <a:t>A Medicare Prescription Drug Plan</a:t>
            </a:r>
          </a:p>
          <a:p>
            <a:pPr lvl="1"/>
            <a:r>
              <a:rPr lang="en-US" dirty="0"/>
              <a:t>Many Medicare Advantage plans</a:t>
            </a:r>
          </a:p>
          <a:p>
            <a:r>
              <a:rPr lang="en-US" dirty="0"/>
              <a:t>Beneficiaries can join if they:</a:t>
            </a:r>
          </a:p>
          <a:p>
            <a:pPr lvl="1"/>
            <a:r>
              <a:rPr lang="en-US" dirty="0"/>
              <a:t>Have Medicare Part A and/or Part B</a:t>
            </a:r>
          </a:p>
          <a:p>
            <a:pPr lvl="1"/>
            <a:r>
              <a:rPr lang="en-US" dirty="0"/>
              <a:t>Live in the plan</a:t>
            </a:r>
            <a:r>
              <a:rPr lang="en-US" altLang="en-US" dirty="0"/>
              <a:t>’</a:t>
            </a:r>
            <a:r>
              <a:rPr lang="en-US" dirty="0"/>
              <a:t>s service area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4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D Late Enrollment Penalty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beneficiaries don</a:t>
            </a:r>
            <a:r>
              <a:rPr lang="en-US" altLang="en-US" dirty="0"/>
              <a:t>’</a:t>
            </a:r>
            <a:r>
              <a:rPr lang="en-US" dirty="0"/>
              <a:t>t enroll in a Part D prescription drug plan when they first become eligible, or if they had a break in coverage of at least 63 consecutive days</a:t>
            </a:r>
          </a:p>
          <a:p>
            <a:r>
              <a:rPr lang="en-US" dirty="0"/>
              <a:t>Late Enrollment Penalty is determined annually</a:t>
            </a:r>
          </a:p>
          <a:p>
            <a:r>
              <a:rPr lang="en-US" dirty="0"/>
              <a:t>Based upon 1% of the average national base Part D premium</a:t>
            </a:r>
          </a:p>
          <a:p>
            <a:pPr lvl="1"/>
            <a:r>
              <a:rPr lang="en-US" dirty="0"/>
              <a:t>Compounds for every month eligible and not enrolled</a:t>
            </a:r>
          </a:p>
          <a:p>
            <a:pPr lvl="1"/>
            <a:r>
              <a:rPr lang="en-US" dirty="0"/>
              <a:t>Continues for the duration of the coverage</a:t>
            </a:r>
          </a:p>
          <a:p>
            <a:r>
              <a:rPr lang="en-US" dirty="0"/>
              <a:t>Added to Part D plan premium</a:t>
            </a:r>
          </a:p>
          <a:p>
            <a:r>
              <a:rPr lang="en-US" dirty="0"/>
              <a:t>Exception for those with other creditable drug coverage at </a:t>
            </a:r>
            <a:br>
              <a:rPr lang="en-US" dirty="0"/>
            </a:br>
            <a:r>
              <a:rPr lang="en-US" dirty="0"/>
              <a:t>least as good as Medicare prescription drug coverage</a:t>
            </a:r>
          </a:p>
          <a:p>
            <a:endParaRPr lang="en-US" dirty="0"/>
          </a:p>
        </p:txBody>
      </p:sp>
      <p:pic>
        <p:nvPicPr>
          <p:cNvPr id="6" name="Picture 6" descr="C:\Users\e130811\AppData\Local\Microsoft\Windows\Temporary Internet Files\Content.IE5\RKTLCNLN\MP9004487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7877" y="2841414"/>
            <a:ext cx="2708696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MA_bundlingTriangle021_ADB_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2454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9760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D Premiums - IRMA</a:t>
            </a: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Medicare beneficiaries who are considered high income earners pay a higher premium for Part D Medicare prescription drug coverage.</a:t>
            </a:r>
          </a:p>
          <a:p>
            <a:r>
              <a:rPr lang="en-US" dirty="0"/>
              <a:t>Government will deduct this additional premium from the beneficiary</a:t>
            </a:r>
            <a:r>
              <a:rPr lang="en-US" altLang="en-US" dirty="0"/>
              <a:t>’</a:t>
            </a:r>
            <a:r>
              <a:rPr lang="en-US" dirty="0"/>
              <a:t>s Social Security benefit payment.</a:t>
            </a:r>
          </a:p>
          <a:p>
            <a:r>
              <a:rPr lang="en-US" dirty="0"/>
              <a:t>This increase does not affect rates charged by health insurance companies.</a:t>
            </a:r>
          </a:p>
        </p:txBody>
      </p:sp>
      <p:pic>
        <p:nvPicPr>
          <p:cNvPr id="11" name="Picture 5" descr="MA_bundlingTriangle021_ADB_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2454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041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Medicare?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insurance for three groups of people:</a:t>
            </a:r>
          </a:p>
          <a:p>
            <a:pPr lvl="1"/>
            <a:r>
              <a:rPr lang="en-US" dirty="0"/>
              <a:t>Age 65 and older</a:t>
            </a:r>
          </a:p>
          <a:p>
            <a:pPr lvl="1"/>
            <a:r>
              <a:rPr lang="en-US" dirty="0"/>
              <a:t>Under 65 with certain disabilities</a:t>
            </a:r>
          </a:p>
          <a:p>
            <a:pPr lvl="1"/>
            <a:r>
              <a:rPr lang="en-US" dirty="0"/>
              <a:t>Any age with End-Stage Renal Disease (ESRD)</a:t>
            </a:r>
          </a:p>
          <a:p>
            <a:r>
              <a:rPr lang="en-US" dirty="0"/>
              <a:t>Run by the federal government</a:t>
            </a:r>
          </a:p>
          <a:p>
            <a:r>
              <a:rPr lang="en-US" dirty="0"/>
              <a:t>Administered by the Centers for Medicare &amp; Medicaid Services (CMS)</a:t>
            </a:r>
          </a:p>
        </p:txBody>
      </p:sp>
    </p:spTree>
    <p:extLst>
      <p:ext uri="{BB962C8B-B14F-4D97-AF65-F5344CB8AC3E}">
        <p14:creationId xmlns:p14="http://schemas.microsoft.com/office/powerpoint/2010/main" val="355540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21932"/>
              </p:ext>
            </p:extLst>
          </p:nvPr>
        </p:nvGraphicFramePr>
        <p:xfrm>
          <a:off x="774700" y="1614164"/>
          <a:ext cx="9974580" cy="467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22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4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9814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Income threshold</a:t>
                      </a: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Beneficiaries who file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individual tax returns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with income that is: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Beneficiaries who file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joint tax returns with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income that is: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 D income-related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monthly adjustment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amount will be: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3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Tier 1</a:t>
                      </a: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87,000 </a:t>
                      </a:r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 less</a:t>
                      </a:r>
                      <a:endParaRPr lang="en-US" sz="1800" dirty="0">
                        <a:solidFill>
                          <a:srgbClr val="24242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174,000 </a:t>
                      </a:r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 less</a:t>
                      </a:r>
                      <a:endParaRPr lang="en-US" sz="1800" dirty="0">
                        <a:solidFill>
                          <a:srgbClr val="24242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trike="noStrike" baseline="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800" baseline="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 plan premium</a:t>
                      </a:r>
                      <a:endParaRPr lang="en-US" sz="1800" dirty="0">
                        <a:solidFill>
                          <a:srgbClr val="24242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3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Tier 2</a:t>
                      </a: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Greater than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87,000</a:t>
                      </a:r>
                      <a:endParaRPr lang="en-US" sz="1800" kern="1200" baseline="0" dirty="0">
                        <a:solidFill>
                          <a:srgbClr val="242424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 to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109,000</a:t>
                      </a:r>
                      <a:endParaRPr lang="en-US" sz="1800" dirty="0">
                        <a:solidFill>
                          <a:srgbClr val="24242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Greater than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174,000</a:t>
                      </a:r>
                      <a:endParaRPr lang="en-US" sz="1800" kern="1200" baseline="0" dirty="0">
                        <a:solidFill>
                          <a:srgbClr val="242424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 to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218,000</a:t>
                      </a:r>
                      <a:endParaRPr lang="en-US" sz="1800" dirty="0">
                        <a:solidFill>
                          <a:srgbClr val="24242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1800" dirty="0" smtClean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12.20 </a:t>
                      </a: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1800" strike="noStrike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 plan premium</a:t>
                      </a:r>
                    </a:p>
                  </a:txBody>
                  <a:tcPr marL="79069" marR="79069" marT="39536" marB="3953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3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Tier 3</a:t>
                      </a: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Greater than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109,000 </a:t>
                      </a:r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 to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136,000</a:t>
                      </a:r>
                      <a:endParaRPr lang="en-US" sz="1800" dirty="0">
                        <a:solidFill>
                          <a:srgbClr val="24242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Greater than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218,000</a:t>
                      </a:r>
                      <a:endParaRPr lang="en-US" sz="1800" kern="1200" baseline="0" dirty="0">
                        <a:solidFill>
                          <a:srgbClr val="242424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 to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272,000</a:t>
                      </a:r>
                      <a:endParaRPr lang="en-US" sz="1800" dirty="0">
                        <a:solidFill>
                          <a:srgbClr val="24242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1800" dirty="0" smtClean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31.50 </a:t>
                      </a: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1800" strike="noStrike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 plan premium</a:t>
                      </a:r>
                    </a:p>
                  </a:txBody>
                  <a:tcPr marL="79069" marR="79069" marT="39536" marB="39536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03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Tier 4</a:t>
                      </a: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Greater than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136,000 </a:t>
                      </a:r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 to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163,000</a:t>
                      </a:r>
                      <a:endParaRPr lang="en-US" sz="1800" dirty="0">
                        <a:solidFill>
                          <a:srgbClr val="24242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Greater than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272,000</a:t>
                      </a:r>
                      <a:endParaRPr lang="en-US" sz="1800" kern="1200" baseline="0" dirty="0">
                        <a:solidFill>
                          <a:srgbClr val="242424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 to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326,000</a:t>
                      </a:r>
                      <a:endParaRPr lang="en-US" sz="1800" dirty="0">
                        <a:solidFill>
                          <a:srgbClr val="24242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1800" dirty="0" smtClean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50.70 </a:t>
                      </a: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1800" strike="noStrike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 the</a:t>
                      </a: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 plan premium</a:t>
                      </a:r>
                    </a:p>
                  </a:txBody>
                  <a:tcPr marL="79069" marR="79069" marT="39536" marB="39536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3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Tier 5</a:t>
                      </a: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Greater than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163,000 </a:t>
                      </a:r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 to $500,000</a:t>
                      </a:r>
                      <a:endParaRPr lang="en-US" sz="1800" dirty="0">
                        <a:solidFill>
                          <a:srgbClr val="24242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Greater than $</a:t>
                      </a:r>
                      <a:r>
                        <a:rPr lang="en-US" sz="1800" kern="1200" baseline="0" dirty="0" smtClean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326,000 </a:t>
                      </a:r>
                      <a:r>
                        <a:rPr lang="en-US" sz="1800" kern="1200" baseline="0" dirty="0">
                          <a:solidFill>
                            <a:srgbClr val="24242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 to $750,000</a:t>
                      </a:r>
                      <a:endParaRPr lang="en-US" sz="1800" dirty="0">
                        <a:solidFill>
                          <a:srgbClr val="24242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1800" dirty="0" smtClean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70.00 </a:t>
                      </a: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1800" strike="noStrike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 plan premium</a:t>
                      </a:r>
                    </a:p>
                  </a:txBody>
                  <a:tcPr marL="79069" marR="79069" marT="39536" marB="39536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803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Tier 6</a:t>
                      </a: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Greater than $500,000</a:t>
                      </a: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Greater than $750,000</a:t>
                      </a:r>
                    </a:p>
                  </a:txBody>
                  <a:tcPr marL="79069" marR="79069" marT="39536" marB="3953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1800" dirty="0" smtClean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76.40 </a:t>
                      </a:r>
                      <a:r>
                        <a:rPr lang="en-US" sz="1800" dirty="0">
                          <a:solidFill>
                            <a:srgbClr val="242424"/>
                          </a:solidFill>
                          <a:latin typeface="Arial" pitchFamily="34" charset="0"/>
                          <a:cs typeface="Arial" pitchFamily="34" charset="0"/>
                        </a:rPr>
                        <a:t>+ the plan premium</a:t>
                      </a:r>
                    </a:p>
                  </a:txBody>
                  <a:tcPr marL="79069" marR="79069" marT="39536" marB="39536" anchor="ctr"/>
                </a:tc>
                <a:extLst>
                  <a:ext uri="{0D108BD9-81ED-4DB2-BD59-A6C34878D82A}">
                    <a16:rowId xmlns="" xmlns:a16="http://schemas.microsoft.com/office/drawing/2014/main" val="2836523396"/>
                  </a:ext>
                </a:extLst>
              </a:tr>
            </a:tbl>
          </a:graphicData>
        </a:graphic>
      </p:graphicFrame>
      <p:pic>
        <p:nvPicPr>
          <p:cNvPr id="10" name="Picture 5" descr="MA_bundlingTriangle021_ADB_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2454" y="1270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597"/>
            <a:ext cx="10058400" cy="1450757"/>
          </a:xfrm>
        </p:spPr>
        <p:txBody>
          <a:bodyPr/>
          <a:lstStyle/>
          <a:p>
            <a:r>
              <a:rPr lang="en-US" dirty="0"/>
              <a:t>Monthly Part D Premium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FFEEA51-6DC3-4974-866F-0C09FAD405D2}"/>
              </a:ext>
            </a:extLst>
          </p:cNvPr>
          <p:cNvCxnSpPr/>
          <p:nvPr/>
        </p:nvCxnSpPr>
        <p:spPr>
          <a:xfrm>
            <a:off x="1231900" y="1430866"/>
            <a:ext cx="9170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287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Covered Drugs*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Coverage and rules vary by plan</a:t>
            </a:r>
          </a:p>
          <a:p>
            <a:r>
              <a:rPr lang="en-US" dirty="0"/>
              <a:t>Plans can manage access to drug coverage through:</a:t>
            </a:r>
          </a:p>
          <a:p>
            <a:pPr lvl="1"/>
            <a:r>
              <a:rPr lang="en-US" dirty="0"/>
              <a:t>Formularies (lists of covered drugs)</a:t>
            </a:r>
          </a:p>
          <a:p>
            <a:pPr lvl="1"/>
            <a:r>
              <a:rPr lang="en-US" dirty="0"/>
              <a:t>Prior Authorization to protect against drug interactions or other potentially negative outcomes</a:t>
            </a:r>
          </a:p>
          <a:p>
            <a:pPr lvl="1"/>
            <a:r>
              <a:rPr lang="en-US" dirty="0"/>
              <a:t>Step Therapy, where a proven drug is tried, often at a lower cost, before a different drug is covered</a:t>
            </a:r>
          </a:p>
          <a:p>
            <a:pPr lvl="1"/>
            <a:r>
              <a:rPr lang="en-US" dirty="0"/>
              <a:t>Quantity Limits, imposed per prescription for some drugs, or limits on how often a drug can be refilled</a:t>
            </a:r>
            <a:endParaRPr lang="en-US" strike="sngStrike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*Eligible beneficiaries must use network pharmacies to access their prescription drug benefit, except under non-routine circumstances, and quantity limitations and restrictions may apply.</a:t>
            </a:r>
          </a:p>
        </p:txBody>
      </p:sp>
      <p:pic>
        <p:nvPicPr>
          <p:cNvPr id="8" name="Picture 5" descr="MA_bundlingTriangle021_ADB_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2454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195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Formulary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Medicare Part D plans are required to have a list of covered drugs known as a formulary</a:t>
            </a:r>
          </a:p>
          <a:p>
            <a:r>
              <a:rPr lang="en-US" dirty="0"/>
              <a:t>The drugs are listed by drug category and class, use, and whether they are brand or generic</a:t>
            </a:r>
          </a:p>
          <a:p>
            <a:r>
              <a:rPr lang="en-US" dirty="0"/>
              <a:t>Within these categories, drugs fall within five tiers</a:t>
            </a:r>
          </a:p>
          <a:p>
            <a:pPr lvl="1"/>
            <a:r>
              <a:rPr lang="en-US" dirty="0"/>
              <a:t>Tier 1: Preferred generic drugs</a:t>
            </a:r>
          </a:p>
          <a:p>
            <a:pPr lvl="1"/>
            <a:r>
              <a:rPr lang="en-US" dirty="0"/>
              <a:t>Tier 2: Non preferred generic drugs</a:t>
            </a:r>
          </a:p>
          <a:p>
            <a:pPr lvl="1"/>
            <a:r>
              <a:rPr lang="en-US" dirty="0"/>
              <a:t>Tier 3: Preferred brands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97280" y="5085387"/>
            <a:ext cx="89408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67" dirty="0">
                <a:solidFill>
                  <a:srgbClr val="4D4F53"/>
                </a:solidFill>
                <a:ea typeface="ヒラギノ角ゴ Pro W3" pitchFamily="1" charset="-128"/>
              </a:rPr>
              <a:t>Formularies (drug lists) are available online. </a:t>
            </a:r>
          </a:p>
          <a:p>
            <a:r>
              <a:rPr lang="en-US" sz="1867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 W3" pitchFamily="1" charset="-128"/>
              </a:rPr>
              <a:t>Go to </a:t>
            </a:r>
            <a:r>
              <a:rPr lang="en-US" sz="1867" b="1" dirty="0">
                <a:solidFill>
                  <a:schemeClr val="bg2">
                    <a:lumMod val="75000"/>
                  </a:schemeClr>
                </a:solidFill>
                <a:ea typeface="ヒラギノ角ゴ Pro W3" pitchFamily="1" charset="-128"/>
              </a:rPr>
              <a:t>www.bcbsm.com/medicare</a:t>
            </a:r>
            <a:r>
              <a:rPr lang="en-US" sz="1867" b="1" dirty="0">
                <a:solidFill>
                  <a:srgbClr val="4D4F53"/>
                </a:solidFill>
                <a:ea typeface="ヒラギノ角ゴ Pro W3" pitchFamily="1" charset="-128"/>
              </a:rPr>
              <a:t> </a:t>
            </a:r>
            <a:r>
              <a:rPr lang="en-US" sz="1867" dirty="0">
                <a:solidFill>
                  <a:srgbClr val="4D4F53"/>
                </a:solidFill>
                <a:ea typeface="ヒラギノ角ゴ Pro W3" pitchFamily="1" charset="-128"/>
              </a:rPr>
              <a:t>and enter “</a:t>
            </a:r>
            <a:r>
              <a:rPr lang="en-US" altLang="ja-JP" sz="1867" dirty="0">
                <a:solidFill>
                  <a:srgbClr val="4D4F53"/>
                </a:solidFill>
                <a:ea typeface="ヒラギノ角ゴ Pro W3" pitchFamily="1" charset="-128"/>
              </a:rPr>
              <a:t>drug lists” in the search box.</a:t>
            </a:r>
            <a:endParaRPr lang="en-US" sz="1867" dirty="0">
              <a:solidFill>
                <a:srgbClr val="4D4F53"/>
              </a:solidFill>
            </a:endParaRPr>
          </a:p>
        </p:txBody>
      </p:sp>
      <p:pic>
        <p:nvPicPr>
          <p:cNvPr id="7" name="Picture 3" descr="C:\Users\e130811\AppData\Local\Microsoft\Windows\Temporary Internet Files\Content.IE5\CT8FQ36F\MP9003210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0769" y="3178497"/>
            <a:ext cx="1835151" cy="25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93920" y="3591202"/>
            <a:ext cx="5181600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7113" lvl="1" indent="-190500">
              <a:spcBef>
                <a:spcPts val="400"/>
              </a:spcBef>
              <a:buFont typeface="Calibri" panose="020F0502020204030204" pitchFamily="34" charset="0"/>
              <a:buChar char="◦"/>
            </a:pPr>
            <a:r>
              <a:rPr lang="en-US" dirty="0">
                <a:solidFill>
                  <a:srgbClr val="4D4F53"/>
                </a:solidFill>
                <a:ea typeface="Arial" pitchFamily="34" charset="0"/>
              </a:rPr>
              <a:t>Tier 4: Non preferred brands</a:t>
            </a:r>
          </a:p>
          <a:p>
            <a:pPr marL="1027113" lvl="1" indent="-190500">
              <a:spcBef>
                <a:spcPts val="400"/>
              </a:spcBef>
              <a:buFont typeface="Calibri" panose="020F0502020204030204" pitchFamily="34" charset="0"/>
              <a:buChar char="◦"/>
            </a:pPr>
            <a:r>
              <a:rPr lang="en-US" dirty="0">
                <a:solidFill>
                  <a:srgbClr val="4D4F53"/>
                </a:solidFill>
                <a:ea typeface="Arial" pitchFamily="34" charset="0"/>
              </a:rPr>
              <a:t>Tier 5: Specialty drugs</a:t>
            </a:r>
          </a:p>
        </p:txBody>
      </p:sp>
      <p:pic>
        <p:nvPicPr>
          <p:cNvPr id="12" name="Picture 5" descr="MA_bundlingTriangle021_ADB_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2454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6187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6" b="-1"/>
          <a:stretch/>
        </p:blipFill>
        <p:spPr>
          <a:xfrm>
            <a:off x="0" y="1846162"/>
            <a:ext cx="12192000" cy="2771558"/>
          </a:xfrm>
          <a:prstGeom prst="rect">
            <a:avLst/>
          </a:prstGeom>
        </p:spPr>
      </p:pic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304801" y="4602481"/>
            <a:ext cx="3522447" cy="129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47654">
              <a:defRPr/>
            </a:pPr>
            <a:r>
              <a:rPr lang="en-US" sz="1867" b="1" kern="0" dirty="0">
                <a:solidFill>
                  <a:srgbClr val="002951"/>
                </a:solidFill>
                <a:latin typeface="Ebrima"/>
                <a:sym typeface="Cochin"/>
              </a:rPr>
              <a:t>Initial coverage stage</a:t>
            </a:r>
          </a:p>
          <a:p>
            <a:pPr algn="ctr" defTabSz="547654">
              <a:spcBef>
                <a:spcPts val="400"/>
              </a:spcBef>
              <a:defRPr/>
            </a:pPr>
            <a:r>
              <a:rPr lang="en-US" sz="18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/>
                <a:sym typeface="Cochin"/>
              </a:rPr>
              <a:t>Beneficiaries pay </a:t>
            </a:r>
            <a:r>
              <a:rPr lang="en-US" sz="1867" kern="0" dirty="0">
                <a:solidFill>
                  <a:srgbClr val="000000"/>
                </a:solidFill>
                <a:latin typeface="Ebrima"/>
                <a:sym typeface="Cochin"/>
              </a:rPr>
              <a:t>a portion of the cost and the plan pays the rest, up to </a:t>
            </a:r>
            <a:r>
              <a:rPr lang="en-US" sz="1867" kern="0" dirty="0" smtClean="0">
                <a:solidFill>
                  <a:srgbClr val="242424"/>
                </a:solidFill>
                <a:latin typeface="Ebrima"/>
                <a:sym typeface="Cochin"/>
              </a:rPr>
              <a:t>$4,020.</a:t>
            </a:r>
            <a:endParaRPr lang="en-US" sz="1867" kern="0" dirty="0">
              <a:solidFill>
                <a:srgbClr val="242424"/>
              </a:solidFill>
              <a:latin typeface="Ebrima"/>
              <a:sym typeface="Cochin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4267201" y="4602481"/>
            <a:ext cx="3692756" cy="16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47654">
              <a:spcAft>
                <a:spcPts val="800"/>
              </a:spcAft>
              <a:defRPr/>
            </a:pPr>
            <a:r>
              <a:rPr lang="en-US" sz="1867" b="1" kern="0" dirty="0">
                <a:solidFill>
                  <a:srgbClr val="002951"/>
                </a:solidFill>
                <a:latin typeface="Ebrima"/>
                <a:sym typeface="Cochin"/>
              </a:rPr>
              <a:t>Coverage gap stage</a:t>
            </a:r>
          </a:p>
          <a:p>
            <a:pPr algn="ctr" defTabSz="547654">
              <a:spcAft>
                <a:spcPts val="800"/>
              </a:spcAft>
              <a:defRPr/>
            </a:pPr>
            <a:r>
              <a:rPr lang="en-US" sz="1867" kern="0" dirty="0">
                <a:solidFill>
                  <a:srgbClr val="242424"/>
                </a:solidFill>
                <a:latin typeface="Ebrima"/>
                <a:sym typeface="Cochin"/>
              </a:rPr>
              <a:t>Beneficiaries pay 25% for brand drugs and </a:t>
            </a:r>
            <a:r>
              <a:rPr lang="en-US" sz="1867" kern="0" dirty="0" smtClean="0">
                <a:solidFill>
                  <a:srgbClr val="242424"/>
                </a:solidFill>
                <a:latin typeface="Ebrima"/>
                <a:sym typeface="Cochin"/>
              </a:rPr>
              <a:t>25% </a:t>
            </a:r>
            <a:r>
              <a:rPr lang="en-US" sz="1867" kern="0" dirty="0">
                <a:solidFill>
                  <a:srgbClr val="242424"/>
                </a:solidFill>
                <a:latin typeface="Ebrima"/>
                <a:sym typeface="Cochin"/>
              </a:rPr>
              <a:t>for generic drugs until your total out-of-pocket costs reach </a:t>
            </a:r>
            <a:r>
              <a:rPr lang="en-US" sz="1867" kern="0" dirty="0" smtClean="0">
                <a:solidFill>
                  <a:srgbClr val="242424"/>
                </a:solidFill>
                <a:latin typeface="Ebrima"/>
                <a:sym typeface="Cochin"/>
              </a:rPr>
              <a:t>$6,350.</a:t>
            </a:r>
            <a:endParaRPr lang="en-US" sz="1867" kern="0" dirty="0">
              <a:solidFill>
                <a:srgbClr val="242424"/>
              </a:solidFill>
              <a:latin typeface="Ebrima"/>
              <a:sym typeface="Cochin"/>
            </a:endParaRP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8432800" y="4602481"/>
            <a:ext cx="3759200" cy="181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47654">
              <a:defRPr/>
            </a:pPr>
            <a:r>
              <a:rPr lang="en-US" sz="1867" b="1" kern="0" dirty="0">
                <a:solidFill>
                  <a:srgbClr val="002951"/>
                </a:solidFill>
                <a:latin typeface="Ebrima"/>
                <a:sym typeface="Cochin"/>
              </a:rPr>
              <a:t>Catastrophic </a:t>
            </a:r>
          </a:p>
          <a:p>
            <a:pPr algn="ctr" defTabSz="547654">
              <a:defRPr/>
            </a:pPr>
            <a:r>
              <a:rPr lang="en-US" sz="1867" b="1" kern="0" dirty="0">
                <a:solidFill>
                  <a:srgbClr val="002951"/>
                </a:solidFill>
                <a:latin typeface="Ebrima"/>
                <a:sym typeface="Cochin"/>
              </a:rPr>
              <a:t>coverage stage</a:t>
            </a:r>
          </a:p>
          <a:p>
            <a:pPr algn="ctr" defTabSz="547654">
              <a:defRPr/>
            </a:pPr>
            <a:r>
              <a:rPr lang="en-US" sz="1867" kern="0" dirty="0">
                <a:solidFill>
                  <a:srgbClr val="242424"/>
                </a:solidFill>
                <a:latin typeface="Ebrima"/>
                <a:sym typeface="Cochin"/>
              </a:rPr>
              <a:t>Once out-of-pocket costs </a:t>
            </a:r>
          </a:p>
          <a:p>
            <a:pPr algn="ctr" defTabSz="547654">
              <a:defRPr/>
            </a:pPr>
            <a:r>
              <a:rPr lang="en-US" sz="1867" kern="0">
                <a:solidFill>
                  <a:srgbClr val="242424"/>
                </a:solidFill>
                <a:latin typeface="Ebrima"/>
                <a:sym typeface="Cochin"/>
              </a:rPr>
              <a:t>Reach </a:t>
            </a:r>
            <a:r>
              <a:rPr lang="en-US" sz="1867" kern="0" smtClean="0">
                <a:solidFill>
                  <a:srgbClr val="242424"/>
                </a:solidFill>
                <a:latin typeface="Ebrima"/>
                <a:sym typeface="Cochin"/>
              </a:rPr>
              <a:t>$6,350 the </a:t>
            </a:r>
            <a:r>
              <a:rPr lang="en-US" sz="1867" kern="0" dirty="0">
                <a:solidFill>
                  <a:srgbClr val="242424"/>
                </a:solidFill>
                <a:latin typeface="Ebrima"/>
                <a:sym typeface="Cochin"/>
              </a:rPr>
              <a:t>beneficiary’s cost-sharing drops to its lowest until the end of the year</a:t>
            </a:r>
            <a:r>
              <a:rPr lang="en-US" sz="1867" kern="0" dirty="0">
                <a:solidFill>
                  <a:srgbClr val="000000"/>
                </a:solidFill>
                <a:latin typeface="Ebrima"/>
                <a:sym typeface="Cochin"/>
              </a:rPr>
              <a:t>.</a:t>
            </a:r>
          </a:p>
        </p:txBody>
      </p:sp>
      <p:pic>
        <p:nvPicPr>
          <p:cNvPr id="10" name="Picture 5" descr="MA_bundlingTriangle021_ADB_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2454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D Coverage Stages</a:t>
            </a:r>
          </a:p>
        </p:txBody>
      </p:sp>
    </p:spTree>
    <p:extLst>
      <p:ext uri="{BB962C8B-B14F-4D97-AF65-F5344CB8AC3E}">
        <p14:creationId xmlns:p14="http://schemas.microsoft.com/office/powerpoint/2010/main" val="1325119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Advantage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44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_bundlingTriangle_bl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68" y="4606659"/>
            <a:ext cx="1986463" cy="169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Advantage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plan options with approved Medicare benefits</a:t>
            </a:r>
          </a:p>
          <a:p>
            <a:r>
              <a:rPr lang="en-US" dirty="0"/>
              <a:t>Offered by private companies</a:t>
            </a:r>
          </a:p>
          <a:p>
            <a:r>
              <a:rPr lang="en-US" dirty="0"/>
              <a:t>Available in many areas of the country</a:t>
            </a:r>
          </a:p>
          <a:p>
            <a:r>
              <a:rPr lang="en-US" dirty="0"/>
              <a:t>Premium is not based on health, and coverage can’t be denied enrollment because of health</a:t>
            </a:r>
          </a:p>
          <a:p>
            <a:r>
              <a:rPr lang="en-US" dirty="0"/>
              <a:t>Medicare pays a set amount to the plan for care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86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Specifics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who join a Medicare Advantage plan:</a:t>
            </a:r>
          </a:p>
          <a:p>
            <a:pPr lvl="1"/>
            <a:r>
              <a:rPr lang="en-US" dirty="0"/>
              <a:t>Are still in Original Medicare (the federal program)</a:t>
            </a:r>
          </a:p>
          <a:p>
            <a:pPr lvl="1"/>
            <a:r>
              <a:rPr lang="en-US" dirty="0"/>
              <a:t>Still have Medicare rights and protections</a:t>
            </a:r>
          </a:p>
          <a:p>
            <a:pPr lvl="1"/>
            <a:r>
              <a:rPr lang="en-US" dirty="0"/>
              <a:t>Still get all the Medicare-covered services</a:t>
            </a:r>
          </a:p>
          <a:p>
            <a:pPr lvl="1"/>
            <a:r>
              <a:rPr lang="en-US" dirty="0"/>
              <a:t>Get one card, one bill, one Explanation of Benefits EOB</a:t>
            </a:r>
          </a:p>
          <a:p>
            <a:pPr lvl="1"/>
            <a:r>
              <a:rPr lang="en-US" dirty="0"/>
              <a:t>May receive extra benefits, such as vision, hearing, </a:t>
            </a:r>
            <a:br>
              <a:rPr lang="en-US" dirty="0"/>
            </a:br>
            <a:r>
              <a:rPr lang="en-US" dirty="0"/>
              <a:t>dental care and fitness membership</a:t>
            </a:r>
          </a:p>
          <a:p>
            <a:pPr lvl="1"/>
            <a:r>
              <a:rPr lang="en-US" dirty="0"/>
              <a:t>May receive prescription drug coverage</a:t>
            </a:r>
          </a:p>
        </p:txBody>
      </p:sp>
      <p:pic>
        <p:nvPicPr>
          <p:cNvPr id="6" name="Picture 8" descr="C:\Users\e130811\AppData\Local\Microsoft\Windows\Temporary Internet Files\Content.IE5\CT8FQ36F\MP9004485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780" y="4742236"/>
            <a:ext cx="2179775" cy="145318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" name="Picture 6" descr="C:\Users\e130811\AppData\Local\Microsoft\Windows\Temporary Internet Files\Content.IE5\4X7WXKUA\MP900448536[1].jpg"/>
          <p:cNvPicPr>
            <a:picLocks noChangeAspect="1" noChangeArrowheads="1"/>
          </p:cNvPicPr>
          <p:nvPr/>
        </p:nvPicPr>
        <p:blipFill>
          <a:blip r:embed="rId3" cstate="print"/>
          <a:srcRect l="3333" t="7777"/>
          <a:stretch>
            <a:fillRect/>
          </a:stretch>
        </p:blipFill>
        <p:spPr bwMode="auto">
          <a:xfrm>
            <a:off x="9694792" y="1895585"/>
            <a:ext cx="2497209" cy="35732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1" name="Picture 8" descr="MA_bundlingTriangle_blu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64801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2054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37762"/>
              </p:ext>
            </p:extLst>
          </p:nvPr>
        </p:nvGraphicFramePr>
        <p:xfrm>
          <a:off x="1350098" y="2203923"/>
          <a:ext cx="9552763" cy="3657631"/>
        </p:xfrm>
        <a:graphic>
          <a:graphicData uri="http://schemas.openxmlformats.org/drawingml/2006/table">
            <a:tbl>
              <a:tblPr/>
              <a:tblGrid>
                <a:gridCol w="3381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2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75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Annual Election Period (AEP)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October 15 through December 7 each year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Coverage effective January 1 of the following year 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4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Medicare Advantage Open Enrollment Period (MAOEP)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January 1</a:t>
                      </a:r>
                      <a:r>
                        <a:rPr kumimoji="0" 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– March 31</a:t>
                      </a:r>
                      <a:r>
                        <a:rPr kumimoji="0" 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each year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Switch from one Medicare Advantage plan to another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Disenroll from a Medicare Advantage plan, go back to Original Medicare and enroll in Part D and/or a Medicare Supplemental plan (may not have GI)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7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Open Enrollment for Institutionalized Individuals (OEPI)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Continuous enrollment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Move into, reside in, or move out of an institution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Ends 2 months after move-out of an institution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 descr="MA_bundlingTriangle_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4801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You Enroll?</a:t>
            </a:r>
          </a:p>
        </p:txBody>
      </p:sp>
    </p:spTree>
    <p:extLst>
      <p:ext uri="{BB962C8B-B14F-4D97-AF65-F5344CB8AC3E}">
        <p14:creationId xmlns:p14="http://schemas.microsoft.com/office/powerpoint/2010/main" val="1750894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677968"/>
              </p:ext>
            </p:extLst>
          </p:nvPr>
        </p:nvGraphicFramePr>
        <p:xfrm>
          <a:off x="436880" y="2280921"/>
          <a:ext cx="11379200" cy="2766847"/>
        </p:xfrm>
        <a:graphic>
          <a:graphicData uri="http://schemas.openxmlformats.org/drawingml/2006/table">
            <a:tbl>
              <a:tblPr/>
              <a:tblGrid>
                <a:gridCol w="314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2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11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Special Election Period- MAPD /  PDP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104144" marR="104144" marT="52072" marB="520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Move out of the plan service area</a:t>
                      </a:r>
                      <a:endParaRPr kumimoji="0" lang="en-US" sz="1900" b="0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Enter, live in or leave a long-term care facility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Continuous enrollment available to those who qualify for extra help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The plan leaves the Medicare program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If losing GHP; must enroll in MAPD prior to Part B effective date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Other special situations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104144" marR="104144" marT="52072" marB="520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5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Special Election Period-  PDP</a:t>
                      </a:r>
                    </a:p>
                  </a:txBody>
                  <a:tcPr marL="104144" marR="104144" marT="52072" marB="520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Loss of other 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creditable Rx coverage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Other exceptional circumstances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104144" marR="104144" marT="52072" marB="520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 descr="MA_bundlingTriangle_bl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4801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Election Periods</a:t>
            </a:r>
          </a:p>
        </p:txBody>
      </p:sp>
    </p:spTree>
    <p:extLst>
      <p:ext uri="{BB962C8B-B14F-4D97-AF65-F5344CB8AC3E}">
        <p14:creationId xmlns:p14="http://schemas.microsoft.com/office/powerpoint/2010/main" val="4233113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Ratings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Medicare reviews plan performance and rates them annually with stars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5 = excellent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1= poor</a:t>
            </a:r>
          </a:p>
          <a:p>
            <a:r>
              <a:rPr lang="en-US" dirty="0">
                <a:solidFill>
                  <a:schemeClr val="tx1"/>
                </a:solidFill>
              </a:rPr>
              <a:t>Plans are ranked high by keeping their members healthy and managing chronic illnesses </a:t>
            </a:r>
          </a:p>
          <a:p>
            <a:r>
              <a:rPr lang="en-US" dirty="0">
                <a:solidFill>
                  <a:schemeClr val="tx1"/>
                </a:solidFill>
              </a:rPr>
              <a:t>Ratings also account for member satisfaction and customer service </a:t>
            </a:r>
          </a:p>
          <a:p>
            <a:r>
              <a:rPr lang="en-US" dirty="0">
                <a:solidFill>
                  <a:schemeClr val="tx1"/>
                </a:solidFill>
              </a:rPr>
              <a:t>Star rating applies to MAPD and PDP</a:t>
            </a:r>
          </a:p>
          <a:p>
            <a:r>
              <a:rPr lang="en-US" dirty="0">
                <a:solidFill>
                  <a:schemeClr val="tx1"/>
                </a:solidFill>
              </a:rPr>
              <a:t>Star ratings do NOT </a:t>
            </a:r>
            <a:r>
              <a:rPr lang="en-US" dirty="0">
                <a:solidFill>
                  <a:srgbClr val="242424"/>
                </a:solidFill>
              </a:rPr>
              <a:t>apply</a:t>
            </a:r>
            <a:r>
              <a:rPr lang="en-US" dirty="0">
                <a:solidFill>
                  <a:schemeClr val="tx1"/>
                </a:solidFill>
              </a:rPr>
              <a:t> to Medicare Supplement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Rated on financial stability by AM Best	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19816" y="5377448"/>
            <a:ext cx="4813328" cy="983292"/>
            <a:chOff x="1603023" y="4443731"/>
            <a:chExt cx="10066190" cy="1658604"/>
          </a:xfrm>
        </p:grpSpPr>
        <p:pic>
          <p:nvPicPr>
            <p:cNvPr id="11" name="Picture 6" descr="C:\Users\e130811\AppData\Local\Microsoft\Windows\Temporary Internet Files\Content.IE5\4X7WXKUA\MC90044136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6000" y="4502135"/>
              <a:ext cx="20320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C:\Users\e130811\AppData\Local\Microsoft\Windows\Temporary Internet Files\Content.IE5\4X7WXKUA\MC90044136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8000" y="4490845"/>
              <a:ext cx="20320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C:\Users\e130811\AppData\Local\Microsoft\Windows\Temporary Internet Files\Content.IE5\4X7WXKUA\MC90044136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4443731"/>
              <a:ext cx="20320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C:\Users\e130811\AppData\Local\Microsoft\Windows\Temporary Internet Files\Content.IE5\4X7WXKUA\MC90044136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37213" y="4472895"/>
              <a:ext cx="20320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C:\Users\e130811\AppData\Local\Microsoft\Windows\Temporary Internet Files\Content.IE5\4X7WXKUA\MC90044136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3023" y="4500880"/>
              <a:ext cx="20320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8" descr="MA_bundlingTriangle_blu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64801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1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Enrollment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Medicare is always assigned a first of the month effective date</a:t>
            </a:r>
          </a:p>
          <a:p>
            <a:r>
              <a:rPr lang="en-US" dirty="0"/>
              <a:t>Beneficiaries are automatically enrolled if they already get Social Security</a:t>
            </a:r>
          </a:p>
          <a:p>
            <a:pPr lvl="1"/>
            <a:r>
              <a:rPr lang="en-US" dirty="0"/>
              <a:t>3 months before age 65</a:t>
            </a:r>
          </a:p>
          <a:p>
            <a:pPr lvl="1"/>
            <a:r>
              <a:rPr lang="en-US" dirty="0"/>
              <a:t>3 months before the 25th month of disability benefits</a:t>
            </a:r>
          </a:p>
          <a:p>
            <a:r>
              <a:rPr lang="en-US" dirty="0"/>
              <a:t>Beneficiaries receive Initial Enrollment Package (IEP) by mail</a:t>
            </a:r>
          </a:p>
          <a:p>
            <a:pPr lvl="1"/>
            <a:r>
              <a:rPr lang="en-US" dirty="0"/>
              <a:t>Includes Medicare card</a:t>
            </a:r>
          </a:p>
          <a:p>
            <a:pPr lvl="1"/>
            <a:r>
              <a:rPr lang="en-US" dirty="0"/>
              <a:t>Those who don</a:t>
            </a:r>
            <a:r>
              <a:rPr lang="en-US" altLang="en-US" dirty="0"/>
              <a:t>’</a:t>
            </a:r>
            <a:r>
              <a:rPr lang="en-US" dirty="0"/>
              <a:t>t want Part B, should follow the directions in the enrollment package</a:t>
            </a:r>
          </a:p>
        </p:txBody>
      </p:sp>
    </p:spTree>
    <p:extLst>
      <p:ext uri="{BB962C8B-B14F-4D97-AF65-F5344CB8AC3E}">
        <p14:creationId xmlns:p14="http://schemas.microsoft.com/office/powerpoint/2010/main" val="2644475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_bundlingTriangle_bl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4801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Eligible for Medicare Advantage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 must be enrolled in Medicare Parts A and B.</a:t>
            </a:r>
          </a:p>
          <a:p>
            <a:r>
              <a:rPr lang="en-US" dirty="0"/>
              <a:t>They must continue to pay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their Medicare Part B premium; it</a:t>
            </a:r>
            <a:r>
              <a:rPr lang="en-US" altLang="en-US" dirty="0"/>
              <a:t>’</a:t>
            </a:r>
            <a:r>
              <a:rPr lang="en-US" dirty="0"/>
              <a:t>s a separate premium paid to Medicare.</a:t>
            </a:r>
          </a:p>
          <a:p>
            <a:r>
              <a:rPr lang="en-US" dirty="0"/>
              <a:t>They must reside in the plan</a:t>
            </a:r>
            <a:r>
              <a:rPr lang="en-US" altLang="en-US" dirty="0"/>
              <a:t>’</a:t>
            </a:r>
            <a:r>
              <a:rPr lang="en-US" dirty="0"/>
              <a:t>s service area for six consecutive </a:t>
            </a:r>
            <a:br>
              <a:rPr lang="en-US" dirty="0"/>
            </a:br>
            <a:r>
              <a:rPr lang="en-US" dirty="0"/>
              <a:t>months each year.</a:t>
            </a:r>
          </a:p>
          <a:p>
            <a:r>
              <a:rPr lang="en-US" dirty="0"/>
              <a:t>They can</a:t>
            </a:r>
            <a:r>
              <a:rPr lang="en-US" altLang="en-US" dirty="0"/>
              <a:t>’</a:t>
            </a:r>
            <a:r>
              <a:rPr lang="en-US" dirty="0"/>
              <a:t>t have end-stage renal disease (except under certain conditions, according to federal law).</a:t>
            </a:r>
          </a:p>
        </p:txBody>
      </p:sp>
      <p:pic>
        <p:nvPicPr>
          <p:cNvPr id="6" name="Picture 4" descr="Happy black cou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2458" y="4334909"/>
            <a:ext cx="2619525" cy="179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5702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 Plans Work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 get all their services through the plan</a:t>
            </a:r>
          </a:p>
          <a:p>
            <a:pPr lvl="1"/>
            <a:r>
              <a:rPr lang="en-US" dirty="0"/>
              <a:t>All Medicare-covered Part A and Part B services</a:t>
            </a:r>
          </a:p>
          <a:p>
            <a:pPr lvl="1"/>
            <a:r>
              <a:rPr lang="en-US" dirty="0"/>
              <a:t>Additional services provided by the plan</a:t>
            </a:r>
          </a:p>
          <a:p>
            <a:r>
              <a:rPr lang="en-US" dirty="0"/>
              <a:t>Most plans include Medicare Part D prescription drug coverage</a:t>
            </a:r>
          </a:p>
          <a:p>
            <a:r>
              <a:rPr lang="en-US" dirty="0"/>
              <a:t>Each plan has a network of doctors and hospitals</a:t>
            </a:r>
          </a:p>
          <a:p>
            <a:pPr lvl="1"/>
            <a:r>
              <a:rPr lang="en-US" dirty="0"/>
              <a:t>Members may be required to use the plan</a:t>
            </a:r>
            <a:r>
              <a:rPr lang="en-US" altLang="en-US" dirty="0"/>
              <a:t>’</a:t>
            </a:r>
            <a:r>
              <a:rPr lang="en-US" dirty="0"/>
              <a:t>s network</a:t>
            </a:r>
          </a:p>
          <a:p>
            <a:pPr lvl="1"/>
            <a:r>
              <a:rPr lang="en-US" dirty="0"/>
              <a:t>If not required, members may receive a discount if they stay in-network</a:t>
            </a:r>
          </a:p>
          <a:p>
            <a:r>
              <a:rPr lang="en-US" dirty="0"/>
              <a:t>Benefits and cost-sharing may be different than Original Medicare</a:t>
            </a:r>
          </a:p>
        </p:txBody>
      </p:sp>
      <p:pic>
        <p:nvPicPr>
          <p:cNvPr id="8" name="Picture 8" descr="MA_bundlingTriangle_bl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4801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24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:\Information\2015\medicare-ppo-icon-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05" y="1859902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Information\2015\medicare-hmo-icon-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05" y="297734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Information\2015\medicare-hmo-icon-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05" y="40947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 Plans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spcBef>
                <a:spcPts val="1067"/>
              </a:spcBef>
              <a:spcAft>
                <a:spcPts val="1200"/>
              </a:spcAft>
              <a:buClr>
                <a:srgbClr val="0047B6"/>
              </a:buClr>
            </a:pPr>
            <a:r>
              <a:rPr lang="en-US" b="1" dirty="0"/>
              <a:t>PPO – Preferred Provider Organization: </a:t>
            </a:r>
            <a:r>
              <a:rPr lang="en-US" dirty="0"/>
              <a:t>Members can go to any doctor or health care facility without a referral, but pay less if they stay in the network. </a:t>
            </a:r>
          </a:p>
          <a:p>
            <a:pPr marL="457189" indent="-457189">
              <a:spcBef>
                <a:spcPts val="1067"/>
              </a:spcBef>
              <a:spcAft>
                <a:spcPts val="1200"/>
              </a:spcAft>
              <a:buClr>
                <a:srgbClr val="0047B6"/>
              </a:buClr>
            </a:pPr>
            <a:r>
              <a:rPr lang="en-US" b="1" dirty="0"/>
              <a:t>HMO-POS – Health Maintenance Organization with Point of Service: </a:t>
            </a:r>
            <a:r>
              <a:rPr lang="en-US" dirty="0"/>
              <a:t>Members must select a primary care physician who oversees care and will refer them to a specialist when needed. POS means you have coverage outside the state.</a:t>
            </a:r>
          </a:p>
          <a:p>
            <a:pPr marL="457189" indent="-457189">
              <a:spcBef>
                <a:spcPts val="1067"/>
              </a:spcBef>
              <a:spcAft>
                <a:spcPts val="1200"/>
              </a:spcAft>
              <a:buClr>
                <a:srgbClr val="0047B6"/>
              </a:buClr>
            </a:pPr>
            <a:r>
              <a:rPr lang="en-US" b="1" dirty="0"/>
              <a:t>HMO – Health Maintenance Organization: </a:t>
            </a:r>
            <a:r>
              <a:rPr lang="en-US" dirty="0"/>
              <a:t>Members must have a primary care physician and, in most instances, choose doctors or health care facilities within the plan-specific network.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23" name="Picture 8" descr="MA_bundlingTriangle_blu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64801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277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Plans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74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_bundlingTriangle021_Mediga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724" y="4716858"/>
            <a:ext cx="1911351" cy="163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Supplement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Medigap (Medicare supplement insurance) policies:</a:t>
            </a:r>
          </a:p>
          <a:p>
            <a:pPr lvl="1"/>
            <a:r>
              <a:rPr lang="en-US" dirty="0"/>
              <a:t>These policies must be represented as </a:t>
            </a:r>
            <a:r>
              <a:rPr lang="en-US" altLang="en-US" dirty="0"/>
              <a:t>“</a:t>
            </a:r>
            <a:r>
              <a:rPr lang="en-US" dirty="0"/>
              <a:t>Medicare supplement insurance</a:t>
            </a:r>
            <a:r>
              <a:rPr lang="en-US" altLang="en-US" dirty="0"/>
              <a:t>”</a:t>
            </a:r>
            <a:endParaRPr lang="en-US" dirty="0"/>
          </a:p>
          <a:p>
            <a:pPr lvl="1"/>
            <a:r>
              <a:rPr lang="en-US" dirty="0"/>
              <a:t>It’s private health insurance for individuals, sold by private insurance companies</a:t>
            </a:r>
          </a:p>
          <a:p>
            <a:pPr lvl="1"/>
            <a:r>
              <a:rPr lang="en-US" dirty="0"/>
              <a:t>Medigap supplements Original Medicare coverage</a:t>
            </a:r>
          </a:p>
          <a:p>
            <a:pPr lvl="1"/>
            <a:r>
              <a:rPr lang="en-US" dirty="0"/>
              <a:t>Companies that provide Medigap must follow federal/state laws designed to protect beneficiaries</a:t>
            </a:r>
            <a:endParaRPr lang="en-US" strike="sngStrike" dirty="0"/>
          </a:p>
          <a:p>
            <a:pPr lvl="1"/>
            <a:r>
              <a:rPr lang="en-US" dirty="0"/>
              <a:t>Supplements do not work with Medicare Advantage</a:t>
            </a:r>
          </a:p>
          <a:p>
            <a:endParaRPr lang="en-US" dirty="0"/>
          </a:p>
          <a:p>
            <a:r>
              <a:rPr lang="en-US" dirty="0"/>
              <a:t>Your Medigap costs</a:t>
            </a:r>
          </a:p>
          <a:p>
            <a:pPr lvl="1"/>
            <a:r>
              <a:rPr lang="en-US" dirty="0"/>
              <a:t>Costs vary by plan, company, and location</a:t>
            </a:r>
          </a:p>
          <a:p>
            <a:pPr lvl="1"/>
            <a:r>
              <a:rPr lang="en-US" dirty="0"/>
              <a:t>Beneficiaries pay a monthly premium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10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Time to Buy a Supplement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Medigap “Open Enrollment Period” (Guaranteed Issue Periods):</a:t>
            </a:r>
          </a:p>
          <a:p>
            <a:pPr lvl="1"/>
            <a:r>
              <a:rPr lang="en-US" dirty="0"/>
              <a:t>Start when beneficiaries are age 65 and sign up for Part B</a:t>
            </a:r>
          </a:p>
          <a:p>
            <a:pPr lvl="1"/>
            <a:r>
              <a:rPr lang="en-US" dirty="0"/>
              <a:t>Other periods when special circumstances apply </a:t>
            </a:r>
            <a:br>
              <a:rPr lang="en-US" dirty="0"/>
            </a:br>
            <a:r>
              <a:rPr lang="en-US" dirty="0"/>
              <a:t>(such as loss of employer group coverage)</a:t>
            </a:r>
          </a:p>
          <a:p>
            <a:r>
              <a:rPr lang="en-US" dirty="0"/>
              <a:t>Outside of OEP:</a:t>
            </a:r>
          </a:p>
          <a:p>
            <a:pPr lvl="1"/>
            <a:r>
              <a:rPr lang="en-US" dirty="0"/>
              <a:t>Beneficiaries may be charged more based on medical conditions</a:t>
            </a:r>
          </a:p>
          <a:p>
            <a:pPr lvl="1"/>
            <a:r>
              <a:rPr lang="en-US" dirty="0"/>
              <a:t>Beneficiaries may be denied coverage if they sign up late</a:t>
            </a:r>
          </a:p>
          <a:p>
            <a:r>
              <a:rPr lang="en-US" dirty="0"/>
              <a:t>Medigap insurance companies can only sell </a:t>
            </a:r>
            <a:r>
              <a:rPr lang="en-US" altLang="en-US" dirty="0"/>
              <a:t>“</a:t>
            </a:r>
            <a:r>
              <a:rPr lang="en-US" dirty="0"/>
              <a:t>standardized</a:t>
            </a:r>
            <a:r>
              <a:rPr lang="en-US" altLang="en-US" dirty="0"/>
              <a:t>”</a:t>
            </a:r>
            <a:r>
              <a:rPr lang="en-US" dirty="0"/>
              <a:t> Medigap policies</a:t>
            </a:r>
          </a:p>
          <a:p>
            <a:pPr lvl="1"/>
            <a:r>
              <a:rPr lang="en-US" dirty="0"/>
              <a:t>Identified in most states by letters (Plans A, B, C, etc.)</a:t>
            </a:r>
          </a:p>
        </p:txBody>
      </p:sp>
      <p:pic>
        <p:nvPicPr>
          <p:cNvPr id="8" name="Picture 8" descr="MA_bundlingTriangle021_Mediga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2454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29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92101"/>
            <a:ext cx="10058400" cy="1115059"/>
          </a:xfrm>
        </p:spPr>
        <p:txBody>
          <a:bodyPr/>
          <a:lstStyle/>
          <a:p>
            <a:r>
              <a:rPr lang="en-US" dirty="0"/>
              <a:t>Standardized Plans</a:t>
            </a:r>
          </a:p>
        </p:txBody>
      </p:sp>
      <p:pic>
        <p:nvPicPr>
          <p:cNvPr id="11" name="Picture 8" descr="MA_bundlingTriangle021_Mediga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2454" y="1143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5BE75B69-BDBD-4CAA-980B-CAF7FD0E7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977720"/>
              </p:ext>
            </p:extLst>
          </p:nvPr>
        </p:nvGraphicFramePr>
        <p:xfrm>
          <a:off x="469899" y="1500479"/>
          <a:ext cx="11135229" cy="4271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029">
                  <a:extLst>
                    <a:ext uri="{9D8B030D-6E8A-4147-A177-3AD203B41FA5}">
                      <a16:colId xmlns="" xmlns:a16="http://schemas.microsoft.com/office/drawing/2014/main" val="2098179624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3837564141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216001822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3012545036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1312713687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693228721"/>
                    </a:ext>
                  </a:extLst>
                </a:gridCol>
                <a:gridCol w="726572">
                  <a:extLst>
                    <a:ext uri="{9D8B030D-6E8A-4147-A177-3AD203B41FA5}">
                      <a16:colId xmlns="" xmlns:a16="http://schemas.microsoft.com/office/drawing/2014/main" val="1267097773"/>
                    </a:ext>
                  </a:extLst>
                </a:gridCol>
                <a:gridCol w="736468">
                  <a:extLst>
                    <a:ext uri="{9D8B030D-6E8A-4147-A177-3AD203B41FA5}">
                      <a16:colId xmlns="" xmlns:a16="http://schemas.microsoft.com/office/drawing/2014/main" val="472926675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160437468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3147258000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3059525502"/>
                    </a:ext>
                  </a:extLst>
                </a:gridCol>
              </a:tblGrid>
              <a:tr h="29342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Benefits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A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B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C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D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F*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G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K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L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N**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886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Medicare Part A coinsurance and hospital costs (up to an additional 365 days after Medicare benefits are used)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1066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Medicare Part B coinsurance or copayment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053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92100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Blood (first 3 pints)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50%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75%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7821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Part A hospice care coinsurance or copayment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841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Skilled nursing facility care  coinsurance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50%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75%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525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Part A deductible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25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Part B deductible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908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Part B excess charges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418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Foreign travel emergency (up to plan limits)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80%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21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Out-of-Pocket Limit in 2018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$5,240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$2,620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117497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88EBE142-1369-486C-9CE5-1997D9957018}"/>
              </a:ext>
            </a:extLst>
          </p:cNvPr>
          <p:cNvCxnSpPr>
            <a:cxnSpLocks/>
          </p:cNvCxnSpPr>
          <p:nvPr/>
        </p:nvCxnSpPr>
        <p:spPr>
          <a:xfrm>
            <a:off x="469899" y="1407160"/>
            <a:ext cx="111352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D1B4F2-E6BA-4511-922E-656DE32C782D}"/>
              </a:ext>
            </a:extLst>
          </p:cNvPr>
          <p:cNvSpPr txBox="1"/>
          <p:nvPr/>
        </p:nvSpPr>
        <p:spPr>
          <a:xfrm>
            <a:off x="431799" y="5839459"/>
            <a:ext cx="1123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*Plan F high-deductible plan has a $2,240 deductible in 2018</a:t>
            </a:r>
          </a:p>
          <a:p>
            <a:r>
              <a:rPr lang="en-US" sz="1200" dirty="0"/>
              <a:t>**Plan N has a copayment of up to $20 for some office visits and up to a $50 copayment for emergency room visits that don’t result in an inpatient admission</a:t>
            </a:r>
          </a:p>
        </p:txBody>
      </p:sp>
    </p:spTree>
    <p:extLst>
      <p:ext uri="{BB962C8B-B14F-4D97-AF65-F5344CB8AC3E}">
        <p14:creationId xmlns:p14="http://schemas.microsoft.com/office/powerpoint/2010/main" val="2155827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_bundlingTriangle021_Mediga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2454" y="177801"/>
            <a:ext cx="1465697" cy="1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9346"/>
          </a:xfrm>
        </p:spPr>
        <p:txBody>
          <a:bodyPr>
            <a:normAutofit/>
          </a:bodyPr>
          <a:lstStyle/>
          <a:p>
            <a:r>
              <a:rPr lang="en-US" dirty="0"/>
              <a:t>Medicare Supplement/Medigap policies cannot be sold with a Medicare Advantage Prescription Drug Plan. </a:t>
            </a:r>
          </a:p>
          <a:p>
            <a:r>
              <a:rPr lang="en-US" dirty="0"/>
              <a:t>Medicare Supplement/Medigap policies do not cover prescription drugs. Drug coverage must be purchased separately.</a:t>
            </a:r>
          </a:p>
          <a:p>
            <a:r>
              <a:rPr lang="en-US" dirty="0"/>
              <a:t>Beneficiaries cannot have more than one Medicare Supplement/Medigap policy at a time.</a:t>
            </a:r>
          </a:p>
          <a:p>
            <a:r>
              <a:rPr lang="en-US" dirty="0"/>
              <a:t>Beneficiaries should not cancel prior Medicare Supplement/Medigap until they have approved new benefits.  </a:t>
            </a:r>
          </a:p>
          <a:p>
            <a:r>
              <a:rPr lang="en-US" dirty="0"/>
              <a:t>Beneficiaries get a 30 day “free look”</a:t>
            </a:r>
          </a:p>
          <a:p>
            <a:r>
              <a:rPr lang="en-US" dirty="0"/>
              <a:t>There is no certification required to sell Medicare Supplement/Medigap policies</a:t>
            </a:r>
          </a:p>
          <a:p>
            <a:r>
              <a:rPr lang="en-US" dirty="0"/>
              <a:t>Enrolling in a Medicare Advantage plan does not auto-cancel a Medicare Supplement/ Medigap policy</a:t>
            </a:r>
          </a:p>
        </p:txBody>
      </p:sp>
    </p:spTree>
    <p:extLst>
      <p:ext uri="{BB962C8B-B14F-4D97-AF65-F5344CB8AC3E}">
        <p14:creationId xmlns:p14="http://schemas.microsoft.com/office/powerpoint/2010/main" val="3011382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6" descr="MA_bundlingTriangle021_ADB_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545" y="4544512"/>
            <a:ext cx="1382028" cy="111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MA_bundlingTriangle021_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309" y="813202"/>
            <a:ext cx="1503423" cy="1212847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28293" y="177800"/>
            <a:ext cx="10847707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733">
                <a:solidFill>
                  <a:srgbClr val="4D4F53"/>
                </a:solidFill>
                <a:latin typeface="+mj-lt"/>
                <a:cs typeface="Times New Roman"/>
              </a:rPr>
              <a:t>Medicare Options</a:t>
            </a:r>
            <a:endParaRPr lang="en-US" sz="3733" dirty="0">
              <a:solidFill>
                <a:srgbClr val="4D4F53"/>
              </a:solidFill>
              <a:latin typeface="+mj-lt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133" y="875427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29" descr="MA_bundlingTriangle021_ADB_OrigMed_A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7543" y="843090"/>
            <a:ext cx="1499825" cy="121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2800" y="2209801"/>
            <a:ext cx="1602107" cy="875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 lIns="135827" tIns="67913" rIns="135827" bIns="67913">
            <a:spAutoFit/>
          </a:bodyPr>
          <a:lstStyle>
            <a:lvl1pPr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1600" b="1" u="none" dirty="0"/>
              <a:t>Part A</a:t>
            </a:r>
          </a:p>
          <a:p>
            <a:pPr>
              <a:buFontTx/>
              <a:buChar char="•"/>
              <a:defRPr/>
            </a:pPr>
            <a:r>
              <a:rPr lang="en-US" sz="1600" u="none" dirty="0"/>
              <a:t> Hospital</a:t>
            </a:r>
          </a:p>
          <a:p>
            <a:pPr>
              <a:buFontTx/>
              <a:buChar char="•"/>
              <a:defRPr/>
            </a:pPr>
            <a:r>
              <a:rPr lang="en-US" sz="1600" u="none" dirty="0"/>
              <a:t> Institutional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77456" y="2222904"/>
            <a:ext cx="1688145" cy="1409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 lIns="135827" tIns="67913" rIns="135827" bIns="67913">
            <a:spAutoFit/>
          </a:bodyPr>
          <a:lstStyle>
            <a:lvl1pPr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1600" b="1" u="none" dirty="0"/>
              <a:t>Part B</a:t>
            </a:r>
          </a:p>
          <a:p>
            <a:pPr>
              <a:buFontTx/>
              <a:buChar char="•"/>
              <a:defRPr/>
            </a:pPr>
            <a:r>
              <a:rPr lang="en-US" sz="1600" u="none" dirty="0"/>
              <a:t> Doctors</a:t>
            </a:r>
          </a:p>
          <a:p>
            <a:pPr>
              <a:buFontTx/>
              <a:buChar char="•"/>
              <a:defRPr/>
            </a:pPr>
            <a:r>
              <a:rPr lang="en-US" sz="1600" u="none" dirty="0"/>
              <a:t> Supplies</a:t>
            </a:r>
          </a:p>
          <a:p>
            <a:pPr>
              <a:buFontTx/>
              <a:buChar char="•"/>
              <a:defRPr/>
            </a:pPr>
            <a:r>
              <a:rPr lang="en-US" sz="1600" u="none" dirty="0"/>
              <a:t> Outpatient</a:t>
            </a:r>
          </a:p>
          <a:p>
            <a:pPr>
              <a:buFontTx/>
              <a:buChar char="•"/>
              <a:defRPr/>
            </a:pPr>
            <a:r>
              <a:rPr lang="en-US" sz="1600" u="none" dirty="0"/>
              <a:t> Professiona</a:t>
            </a:r>
            <a:r>
              <a:rPr lang="en-US" sz="1867" u="none" dirty="0"/>
              <a:t>l</a:t>
            </a:r>
          </a:p>
        </p:txBody>
      </p:sp>
      <p:pic>
        <p:nvPicPr>
          <p:cNvPr id="9" name="Picture 33" descr="MA_bundlingTriangle021_Mediga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235" y="3588960"/>
            <a:ext cx="1381989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3037" y="3284379"/>
            <a:ext cx="1724831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defTabSz="1358866">
              <a:defRPr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Original Medicare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2032000" y="3530601"/>
            <a:ext cx="0" cy="30399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27824" y="3937001"/>
            <a:ext cx="1626577" cy="58849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 lIns="135827" tIns="67913" rIns="135827" bIns="67913">
            <a:spAutoFit/>
          </a:bodyPr>
          <a:lstStyle>
            <a:lvl1pPr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en-US" sz="1600" b="1" u="none" dirty="0">
                <a:solidFill>
                  <a:srgbClr val="FFFFFF"/>
                </a:solidFill>
              </a:rPr>
              <a:t>Medigap</a:t>
            </a:r>
          </a:p>
          <a:p>
            <a:pPr algn="ctr">
              <a:defRPr/>
            </a:pPr>
            <a:r>
              <a:rPr lang="en-US" sz="1333" b="1" u="none" dirty="0">
                <a:solidFill>
                  <a:srgbClr val="FFFFFF"/>
                </a:solidFill>
              </a:rPr>
              <a:t>Requires A &amp; B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2032000" y="4568450"/>
            <a:ext cx="0" cy="18135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819309" y="4804763"/>
            <a:ext cx="2651092" cy="58851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 lIns="135843" tIns="67921" rIns="135843" bIns="67921">
            <a:spAutoFit/>
          </a:bodyPr>
          <a:lstStyle>
            <a:lvl1pPr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en-US" sz="1600" b="1" u="none" dirty="0">
                <a:solidFill>
                  <a:schemeClr val="bg1"/>
                </a:solidFill>
              </a:rPr>
              <a:t>Stand-alone Part D</a:t>
            </a:r>
          </a:p>
          <a:p>
            <a:pPr algn="ctr">
              <a:defRPr/>
            </a:pPr>
            <a:r>
              <a:rPr lang="en-US" sz="1333" b="1" u="none" dirty="0">
                <a:solidFill>
                  <a:schemeClr val="bg1"/>
                </a:solidFill>
              </a:rPr>
              <a:t>Requires A &amp;/or B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3556000" y="3545720"/>
            <a:ext cx="0" cy="120408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571637" y="2108201"/>
            <a:ext cx="4807564" cy="998735"/>
          </a:xfrm>
          <a:prstGeom prst="rect">
            <a:avLst/>
          </a:prstGeom>
          <a:solidFill>
            <a:srgbClr val="F5F1A1"/>
          </a:solidFill>
          <a:ln w="28575">
            <a:noFill/>
            <a:miter lim="800000"/>
            <a:headEnd/>
            <a:tailEnd/>
          </a:ln>
        </p:spPr>
        <p:txBody>
          <a:bodyPr wrap="square" lIns="135827" tIns="67913" rIns="135827" bIns="67913">
            <a:spAutoFit/>
          </a:bodyPr>
          <a:lstStyle>
            <a:lvl1pPr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en-US" sz="2133" b="1" u="none" dirty="0"/>
              <a:t>Part C</a:t>
            </a:r>
          </a:p>
          <a:p>
            <a:pPr algn="ctr">
              <a:defRPr/>
            </a:pPr>
            <a:r>
              <a:rPr lang="en-US" sz="2133" b="1" u="none" dirty="0"/>
              <a:t>Medicare Advantage</a:t>
            </a:r>
          </a:p>
          <a:p>
            <a:pPr algn="ctr">
              <a:defRPr/>
            </a:pPr>
            <a:r>
              <a:rPr lang="en-US" sz="1333" b="1" u="none" dirty="0"/>
              <a:t>Requires A &amp; B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502400" y="3530601"/>
            <a:ext cx="1813859" cy="8964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</p:spPr>
        <p:txBody>
          <a:bodyPr lIns="135827" tIns="67913" rIns="135827" bIns="67913">
            <a:spAutoFit/>
          </a:bodyPr>
          <a:lstStyle>
            <a:lvl1pPr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en-US" sz="1867" b="1" u="none" dirty="0"/>
              <a:t>MA only (medical)</a:t>
            </a:r>
            <a:endParaRPr lang="en-US" sz="1600" b="1" u="none" dirty="0">
              <a:latin typeface="Times New Roman" charset="0"/>
            </a:endParaRPr>
          </a:p>
          <a:p>
            <a:pPr algn="ctr">
              <a:defRPr/>
            </a:pPr>
            <a:endParaRPr lang="en-US" sz="1200" b="1" u="none" dirty="0">
              <a:latin typeface="Verdana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9094417" y="3530600"/>
            <a:ext cx="2113947" cy="11837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</p:spPr>
        <p:txBody>
          <a:bodyPr lIns="135827" tIns="67913" rIns="135827" bIns="67913">
            <a:spAutoFit/>
          </a:bodyPr>
          <a:lstStyle>
            <a:lvl1pPr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1019175"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defRPr sz="2700" u="sng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en-US" sz="1867" b="1" u="none" dirty="0"/>
              <a:t>MA-PD</a:t>
            </a:r>
          </a:p>
          <a:p>
            <a:pPr algn="ctr">
              <a:defRPr/>
            </a:pPr>
            <a:r>
              <a:rPr lang="en-US" sz="1867" b="1" u="none" dirty="0"/>
              <a:t>(medical and prescription)</a:t>
            </a:r>
          </a:p>
          <a:p>
            <a:pPr algn="ctr">
              <a:defRPr/>
            </a:pPr>
            <a:endParaRPr lang="en-US" sz="1200" b="1" u="none" dirty="0">
              <a:latin typeface="Verdana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7315200" y="3022601"/>
            <a:ext cx="0" cy="40559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400" dirty="0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0160000" y="3022601"/>
            <a:ext cx="0" cy="40559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299200" y="889000"/>
            <a:ext cx="0" cy="52832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7800" y="5823908"/>
            <a:ext cx="5994110" cy="4001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Original Medicare + Medigap/Med Supp + Part D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57559" y="4944472"/>
            <a:ext cx="3485249" cy="4001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Medicare Advantage/Part C</a:t>
            </a:r>
          </a:p>
        </p:txBody>
      </p:sp>
    </p:spTree>
    <p:extLst>
      <p:ext uri="{BB962C8B-B14F-4D97-AF65-F5344CB8AC3E}">
        <p14:creationId xmlns:p14="http://schemas.microsoft.com/office/powerpoint/2010/main" val="3446199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Medicare Questions and Enrollment</a:t>
            </a:r>
            <a:endParaRPr lang="en-US" b="1" u="sng" dirty="0"/>
          </a:p>
          <a:p>
            <a:pPr lvl="1"/>
            <a:r>
              <a:rPr lang="en-US" dirty="0" smtClean="0"/>
              <a:t>Online: </a:t>
            </a:r>
            <a:r>
              <a:rPr lang="en-US" dirty="0" smtClean="0">
                <a:solidFill>
                  <a:schemeClr val="bg2"/>
                </a:solidFill>
              </a:rPr>
              <a:t>www.medicare.gov 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 smtClean="0"/>
              <a:t>By Phone: (800) 772-1213</a:t>
            </a:r>
            <a:endParaRPr lang="en-US" dirty="0"/>
          </a:p>
          <a:p>
            <a:r>
              <a:rPr lang="en-US" b="1" u="sng" dirty="0" smtClean="0"/>
              <a:t>Prescriptions</a:t>
            </a:r>
          </a:p>
          <a:p>
            <a:pPr lvl="1"/>
            <a:r>
              <a:rPr lang="en-US" dirty="0" smtClean="0"/>
              <a:t>Local Pharmacies: </a:t>
            </a:r>
            <a:r>
              <a:rPr lang="en-US" dirty="0" smtClean="0">
                <a:solidFill>
                  <a:schemeClr val="bg2"/>
                </a:solidFill>
              </a:rPr>
              <a:t>www.goodrx.com </a:t>
            </a:r>
          </a:p>
          <a:p>
            <a:pPr lvl="1"/>
            <a:r>
              <a:rPr lang="en-US" dirty="0" smtClean="0"/>
              <a:t>Canadian Pharmacies: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www.askhic.com</a:t>
            </a:r>
          </a:p>
          <a:p>
            <a:r>
              <a:rPr lang="en-US" b="1" u="sng" dirty="0" smtClean="0"/>
              <a:t>Other Questions &amp; Medicare Supplement Plan Enrollment</a:t>
            </a:r>
          </a:p>
          <a:p>
            <a:pPr lvl="1"/>
            <a:r>
              <a:rPr lang="en-US" dirty="0" smtClean="0"/>
              <a:t>Health Insurance Consultants</a:t>
            </a:r>
          </a:p>
          <a:p>
            <a:pPr lvl="1"/>
            <a:r>
              <a:rPr lang="en-US" dirty="0" smtClean="0"/>
              <a:t>Online: </a:t>
            </a:r>
            <a:r>
              <a:rPr lang="en-US" dirty="0" smtClean="0">
                <a:solidFill>
                  <a:schemeClr val="bg2"/>
                </a:solidFill>
              </a:rPr>
              <a:t>www.askhic.com </a:t>
            </a:r>
          </a:p>
          <a:p>
            <a:pPr lvl="1"/>
            <a:r>
              <a:rPr lang="en-US" dirty="0" smtClean="0"/>
              <a:t>By Phone: (248) 822-6070</a:t>
            </a:r>
          </a:p>
        </p:txBody>
      </p:sp>
    </p:spTree>
    <p:extLst>
      <p:ext uri="{BB962C8B-B14F-4D97-AF65-F5344CB8AC3E}">
        <p14:creationId xmlns:p14="http://schemas.microsoft.com/office/powerpoint/2010/main" val="355540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Enroll in Medicare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9546336" cy="4023360"/>
          </a:xfrm>
        </p:spPr>
        <p:txBody>
          <a:bodyPr/>
          <a:lstStyle/>
          <a:p>
            <a:r>
              <a:rPr lang="en-US" dirty="0"/>
              <a:t>Those NOT receiving Social Security or Railroad benefits:</a:t>
            </a:r>
          </a:p>
          <a:p>
            <a:pPr lvl="1"/>
            <a:r>
              <a:rPr lang="en-US" dirty="0"/>
              <a:t>Still need to sign up for Medicare</a:t>
            </a:r>
          </a:p>
          <a:p>
            <a:pPr lvl="2"/>
            <a:r>
              <a:rPr lang="en-US" sz="1600" dirty="0"/>
              <a:t>Enroll at a local Social Security Administration office </a:t>
            </a:r>
          </a:p>
          <a:p>
            <a:pPr lvl="2"/>
            <a:r>
              <a:rPr lang="en-US" sz="1600" dirty="0"/>
              <a:t>Apply online at </a:t>
            </a:r>
            <a:r>
              <a:rPr lang="en-US" sz="1600" u="sng" dirty="0"/>
              <a:t>www.socialsecurity.gov/medicare/apply</a:t>
            </a:r>
          </a:p>
          <a:p>
            <a:pPr lvl="2"/>
            <a:r>
              <a:rPr lang="en-US" sz="1600" dirty="0"/>
              <a:t>Call 1-800-772-1213. TTY users call 1-800-325-0778.</a:t>
            </a:r>
          </a:p>
          <a:p>
            <a:pPr lvl="2"/>
            <a:r>
              <a:rPr lang="en-US" sz="1600" dirty="0"/>
              <a:t>Those who worked for a railroad, should call the Railroad Retirement Board at 1-877-772-5772. TTY users call 312-751-4701.</a:t>
            </a:r>
          </a:p>
          <a:p>
            <a:r>
              <a:rPr lang="en-US" dirty="0"/>
              <a:t>Sign up three months before age 65</a:t>
            </a:r>
          </a:p>
          <a:p>
            <a:r>
              <a:rPr lang="en-US" dirty="0"/>
              <a:t>Beneficiaries don</a:t>
            </a:r>
            <a:r>
              <a:rPr lang="en-US" altLang="en-US" dirty="0"/>
              <a:t>’</a:t>
            </a:r>
            <a:r>
              <a:rPr lang="en-US" dirty="0"/>
              <a:t>t have to be retired</a:t>
            </a:r>
          </a:p>
        </p:txBody>
      </p:sp>
    </p:spTree>
    <p:extLst>
      <p:ext uri="{BB962C8B-B14F-4D97-AF65-F5344CB8AC3E}">
        <p14:creationId xmlns:p14="http://schemas.microsoft.com/office/powerpoint/2010/main" val="121412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5312444"/>
              </p:ext>
            </p:extLst>
          </p:nvPr>
        </p:nvGraphicFramePr>
        <p:xfrm>
          <a:off x="812800" y="889000"/>
          <a:ext cx="9347200" cy="88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2800" y="99596"/>
            <a:ext cx="10058400" cy="789404"/>
          </a:xfrm>
        </p:spPr>
        <p:txBody>
          <a:bodyPr/>
          <a:lstStyle/>
          <a:p>
            <a:r>
              <a:rPr lang="en-US" dirty="0"/>
              <a:t>Medicare Timeline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52859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82563" y="5440049"/>
            <a:ext cx="1188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42424"/>
                </a:solidFill>
              </a:rPr>
              <a:t>Some may qualify for Medicare’</a:t>
            </a:r>
            <a:r>
              <a:rPr lang="en-US" altLang="ja-JP" dirty="0">
                <a:solidFill>
                  <a:srgbClr val="242424"/>
                </a:solidFill>
              </a:rPr>
              <a:t>s Special Enrollment Period (SEP) in certain circumstances. Please contact the Social Security Administration at 1-800-772-1213 (TTY: 1-800-325-0778), 7 a.m. to 7 p.m. Monday through Friday. </a:t>
            </a:r>
            <a:endParaRPr lang="en-US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4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A_bundlingTriangle021_ADB_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24" y="4671137"/>
            <a:ext cx="1911351" cy="163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Part A Coverage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A is hospital insurance (in-patient)</a:t>
            </a:r>
          </a:p>
          <a:p>
            <a:pPr lvl="1"/>
            <a:r>
              <a:rPr lang="en-US" dirty="0"/>
              <a:t>Hospital</a:t>
            </a:r>
          </a:p>
          <a:p>
            <a:pPr lvl="1"/>
            <a:r>
              <a:rPr lang="en-US" dirty="0"/>
              <a:t>Skilled Nursing Facility</a:t>
            </a:r>
          </a:p>
          <a:p>
            <a:pPr lvl="1"/>
            <a:r>
              <a:rPr lang="en-US" dirty="0"/>
              <a:t>Home Health Care</a:t>
            </a:r>
          </a:p>
          <a:p>
            <a:pPr lvl="1"/>
            <a:r>
              <a:rPr lang="en-US" dirty="0"/>
              <a:t>Hospice Care</a:t>
            </a:r>
          </a:p>
          <a:p>
            <a:r>
              <a:rPr lang="en-US" dirty="0"/>
              <a:t>Most people do not pay a premium for Part A</a:t>
            </a:r>
          </a:p>
          <a:p>
            <a:r>
              <a:rPr lang="en-US" dirty="0"/>
              <a:t>Those with less than 10 years of Medicare-covered employment, can pay a premium to get Part 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e130811\AppData\Local\Microsoft\Windows\Temporary Internet Files\Content.IE5\4X7WXKUA\MP90038603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4015" y="3724712"/>
            <a:ext cx="2180687" cy="305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378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09600" y="177800"/>
            <a:ext cx="6908800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733" b="1" dirty="0">
                <a:solidFill>
                  <a:srgbClr val="4D4F53"/>
                </a:solidFill>
                <a:latin typeface="+mj-lt"/>
                <a:cs typeface="Times New Roman"/>
              </a:rPr>
              <a:t>Medicare Part A</a:t>
            </a:r>
          </a:p>
        </p:txBody>
      </p:sp>
      <p:sp>
        <p:nvSpPr>
          <p:cNvPr id="15" name="Right Arrow Callout 14"/>
          <p:cNvSpPr/>
          <p:nvPr/>
        </p:nvSpPr>
        <p:spPr>
          <a:xfrm>
            <a:off x="182880" y="1295400"/>
            <a:ext cx="2052320" cy="4267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Deductibles and coinsurance for </a:t>
            </a:r>
            <a:r>
              <a:rPr lang="en-US" sz="1600" dirty="0">
                <a:solidFill>
                  <a:schemeClr val="bg1"/>
                </a:solidFill>
              </a:rPr>
              <a:t>2019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CMS may change these for </a:t>
            </a:r>
            <a:r>
              <a:rPr lang="en-US" sz="1600" dirty="0">
                <a:solidFill>
                  <a:schemeClr val="bg1"/>
                </a:solidFill>
              </a:rPr>
              <a:t>2020</a:t>
            </a:r>
            <a:r>
              <a:rPr lang="en-US" sz="1600" dirty="0"/>
              <a:t> and subsequent years</a:t>
            </a:r>
          </a:p>
        </p:txBody>
      </p:sp>
      <p:pic>
        <p:nvPicPr>
          <p:cNvPr id="7" name="Picture 9" descr="MA_bundlingTriangle021_ADB_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7405" y="182033"/>
            <a:ext cx="1460747" cy="12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153959"/>
              </p:ext>
            </p:extLst>
          </p:nvPr>
        </p:nvGraphicFramePr>
        <p:xfrm>
          <a:off x="2235200" y="1295402"/>
          <a:ext cx="7906498" cy="4449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960">
                  <a:extLst>
                    <a:ext uri="{9D8B030D-6E8A-4147-A177-3AD203B41FA5}">
                      <a16:colId xmlns="" xmlns:a16="http://schemas.microsoft.com/office/drawing/2014/main" val="3445748967"/>
                    </a:ext>
                  </a:extLst>
                </a:gridCol>
                <a:gridCol w="5813538">
                  <a:extLst>
                    <a:ext uri="{9D8B030D-6E8A-4147-A177-3AD203B41FA5}">
                      <a16:colId xmlns="" xmlns:a16="http://schemas.microsoft.com/office/drawing/2014/main" val="1825901793"/>
                    </a:ext>
                  </a:extLst>
                </a:gridCol>
              </a:tblGrid>
              <a:tr h="227751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Hospital Inpatient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Stay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242424"/>
                          </a:solidFill>
                        </a:rPr>
                        <a:t>$1,364</a:t>
                      </a:r>
                      <a:r>
                        <a:rPr lang="en-US" b="0" baseline="0" dirty="0">
                          <a:solidFill>
                            <a:srgbClr val="242424"/>
                          </a:solidFill>
                        </a:rPr>
                        <a:t> deductible for days 1-60 of each benefit period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rgbClr val="242424"/>
                          </a:solidFill>
                        </a:rPr>
                        <a:t>$341 per day for days 61-90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rgbClr val="242424"/>
                          </a:solidFill>
                        </a:rPr>
                        <a:t>$682 per “lifetime reserve day” after day 90 of eac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h benefit period (up to 60 days over your lifetime)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Beneficiary pays for all costs for every day after the lifetime reserve days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35045579"/>
                  </a:ext>
                </a:extLst>
              </a:tr>
              <a:tr h="115685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Skilled Nursing Facility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Care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$0 for days 1-20 of each benefit period.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$170.50 p</a:t>
                      </a:r>
                      <a:r>
                        <a:rPr lang="en-US" dirty="0">
                          <a:solidFill>
                            <a:srgbClr val="242424"/>
                          </a:solidFill>
                        </a:rPr>
                        <a:t>er day for days 21-100 of each benefit period.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Beneficiary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pays for all costs after 100 days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7570434"/>
                  </a:ext>
                </a:extLst>
              </a:tr>
              <a:tr h="98289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Home Health Care Services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$0 for home health care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20% of the Medicare-approved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amount for durable medical equipment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0463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86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MA_bundlingTriangle021_ADB_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7405" y="182033"/>
            <a:ext cx="1460747" cy="12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“Do I Need to Sign up for Part A?”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It’s free for most people</a:t>
            </a:r>
          </a:p>
          <a:p>
            <a:pPr marL="201168" lvl="1" indent="0">
              <a:buNone/>
            </a:pPr>
            <a:r>
              <a:rPr lang="en-US" sz="2000" dirty="0"/>
              <a:t>Beneficiaries can pay for it if their work history isn’t sufficient</a:t>
            </a:r>
          </a:p>
          <a:p>
            <a:pPr marL="201168" lvl="1" indent="0">
              <a:buNone/>
            </a:pPr>
            <a:r>
              <a:rPr lang="en-US" sz="2000" dirty="0"/>
              <a:t>There may be a penalty for those who delay</a:t>
            </a:r>
          </a:p>
          <a:p>
            <a:pPr marL="201168" lvl="1" indent="0">
              <a:buNone/>
            </a:pPr>
            <a:r>
              <a:rPr lang="en-US" sz="2000" dirty="0"/>
              <a:t>If beneficiary/spouse is actively working and covered by employer plan</a:t>
            </a:r>
          </a:p>
          <a:p>
            <a:pPr marL="201168" lvl="1" indent="0">
              <a:buNone/>
            </a:pPr>
            <a:r>
              <a:rPr lang="en-US" sz="2000" dirty="0"/>
              <a:t>Stop contributions to Health Savings Account </a:t>
            </a:r>
          </a:p>
          <a:p>
            <a:pPr marL="201168" lvl="1" indent="0">
              <a:buNone/>
            </a:pPr>
            <a:r>
              <a:rPr lang="en-US" sz="2000" dirty="0"/>
              <a:t>Private insurance doesn’t have to pay primary if members aren’t enrolled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156003" y="1737360"/>
            <a:ext cx="74168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Consider</a:t>
            </a:r>
          </a:p>
        </p:txBody>
      </p:sp>
    </p:spTree>
    <p:extLst>
      <p:ext uri="{BB962C8B-B14F-4D97-AF65-F5344CB8AC3E}">
        <p14:creationId xmlns:p14="http://schemas.microsoft.com/office/powerpoint/2010/main" val="226625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_bundlingTriangle021_ADB_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741712"/>
            <a:ext cx="1828800" cy="156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e130811\AppData\Local\Microsoft\Windows\Temporary Internet Files\Content.IE5\H5BO1Y60\MP900216051[1].jpg"/>
          <p:cNvPicPr>
            <a:picLocks noChangeAspect="1" noChangeArrowheads="1"/>
          </p:cNvPicPr>
          <p:nvPr/>
        </p:nvPicPr>
        <p:blipFill>
          <a:blip r:embed="rId4" cstate="print"/>
          <a:srcRect t="7654"/>
          <a:stretch>
            <a:fillRect/>
          </a:stretch>
        </p:blipFill>
        <p:spPr bwMode="auto">
          <a:xfrm>
            <a:off x="8994897" y="3322040"/>
            <a:ext cx="2432521" cy="33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Part B Coverage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Outpatient medical/surgical services and supplies</a:t>
            </a:r>
          </a:p>
          <a:p>
            <a:pPr lvl="1"/>
            <a:r>
              <a:rPr lang="en-US" dirty="0"/>
              <a:t>Doctors</a:t>
            </a:r>
            <a:r>
              <a:rPr lang="en-US" altLang="en-US" dirty="0"/>
              <a:t>’</a:t>
            </a:r>
            <a:r>
              <a:rPr lang="en-US" dirty="0"/>
              <a:t> services</a:t>
            </a:r>
          </a:p>
          <a:p>
            <a:pPr lvl="1"/>
            <a:r>
              <a:rPr lang="en-US" dirty="0"/>
              <a:t>Diagnostic tests</a:t>
            </a:r>
          </a:p>
          <a:p>
            <a:pPr lvl="1"/>
            <a:r>
              <a:rPr lang="en-US" dirty="0"/>
              <a:t>Outpatient therapy</a:t>
            </a:r>
          </a:p>
          <a:p>
            <a:pPr lvl="1"/>
            <a:r>
              <a:rPr lang="en-US" dirty="0"/>
              <a:t>Outpatient mental health services</a:t>
            </a:r>
          </a:p>
          <a:p>
            <a:pPr lvl="1"/>
            <a:r>
              <a:rPr lang="en-US" dirty="0"/>
              <a:t>Some preventive health care services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346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ysClr val="windowText" lastClr="000000"/>
      </a:dk1>
      <a:lt1>
        <a:sysClr val="window" lastClr="FFFFFF"/>
      </a:lt1>
      <a:dk2>
        <a:srgbClr val="17406D"/>
      </a:dk2>
      <a:lt2>
        <a:srgbClr val="276AB1"/>
      </a:lt2>
      <a:accent1>
        <a:srgbClr val="7F7F7F"/>
      </a:accent1>
      <a:accent2>
        <a:srgbClr val="17406D"/>
      </a:accent2>
      <a:accent3>
        <a:srgbClr val="276AB1"/>
      </a:accent3>
      <a:accent4>
        <a:srgbClr val="7F7F7F"/>
      </a:accent4>
      <a:accent5>
        <a:srgbClr val="59A9F2"/>
      </a:accent5>
      <a:accent6>
        <a:srgbClr val="2190C8"/>
      </a:accent6>
      <a:hlink>
        <a:srgbClr val="D8D8D8"/>
      </a:hlink>
      <a:folHlink>
        <a:srgbClr val="D8D8D8"/>
      </a:folHlink>
    </a:clrScheme>
    <a:fontScheme name="Century Schoolboo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5740</TotalTime>
  <Words>3223</Words>
  <Application>Microsoft Office PowerPoint</Application>
  <PresentationFormat>Custom</PresentationFormat>
  <Paragraphs>508</Paragraphs>
  <Slides>39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Retrospect</vt:lpstr>
      <vt:lpstr>Basics of Medicare</vt:lpstr>
      <vt:lpstr>What is Medicare?</vt:lpstr>
      <vt:lpstr>Automatic Enrollment</vt:lpstr>
      <vt:lpstr>How to Enroll in Medicare</vt:lpstr>
      <vt:lpstr>Medicare Timeline</vt:lpstr>
      <vt:lpstr>Medicare Part A Coverage</vt:lpstr>
      <vt:lpstr>PowerPoint Presentation</vt:lpstr>
      <vt:lpstr>“Do I Need to Sign up for Part A?”</vt:lpstr>
      <vt:lpstr>Medicare Part B Coverage</vt:lpstr>
      <vt:lpstr>Covered Preventive Services</vt:lpstr>
      <vt:lpstr>PowerPoint Presentation</vt:lpstr>
      <vt:lpstr>Costs for Part B Services</vt:lpstr>
      <vt:lpstr>When Beneficiaries Can Enroll in Part B</vt:lpstr>
      <vt:lpstr>Part B Late Enrollment Penalty</vt:lpstr>
      <vt:lpstr>Part B and The Employer</vt:lpstr>
      <vt:lpstr>Part B and The Employer</vt:lpstr>
      <vt:lpstr>Medicare Part D Prescription Drug Coverage</vt:lpstr>
      <vt:lpstr>Part D Late Enrollment Penalty</vt:lpstr>
      <vt:lpstr>Part D Premiums - IRMAA</vt:lpstr>
      <vt:lpstr>Monthly Part D Premium</vt:lpstr>
      <vt:lpstr>Access to Covered Drugs*</vt:lpstr>
      <vt:lpstr>Understanding the Formulary</vt:lpstr>
      <vt:lpstr>Part D Coverage Stages</vt:lpstr>
      <vt:lpstr>Medicare Advantage</vt:lpstr>
      <vt:lpstr>Medicare Advantage</vt:lpstr>
      <vt:lpstr>Plan Specifics</vt:lpstr>
      <vt:lpstr>When Can You Enroll?</vt:lpstr>
      <vt:lpstr>Special Election Periods</vt:lpstr>
      <vt:lpstr>Star Ratings</vt:lpstr>
      <vt:lpstr>To Be Eligible for Medicare Advantage</vt:lpstr>
      <vt:lpstr>How MA Plans Work</vt:lpstr>
      <vt:lpstr>Types of MA Plans</vt:lpstr>
      <vt:lpstr>Supplemental Plans</vt:lpstr>
      <vt:lpstr>Medicare Supplement</vt:lpstr>
      <vt:lpstr>Best Time to Buy a Supplement</vt:lpstr>
      <vt:lpstr>Standardized Plans</vt:lpstr>
      <vt:lpstr>Important Notes</vt:lpstr>
      <vt:lpstr>PowerPoint Presentation</vt:lpstr>
      <vt:lpstr>Contact Information</vt:lpstr>
    </vt:vector>
  </TitlesOfParts>
  <Company>The Albrecht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Medicare 101</dc:title>
  <dc:creator>David Blackburn</dc:creator>
  <cp:lastModifiedBy>JIm Bokshan</cp:lastModifiedBy>
  <cp:revision>157</cp:revision>
  <dcterms:created xsi:type="dcterms:W3CDTF">2018-03-30T17:18:20Z</dcterms:created>
  <dcterms:modified xsi:type="dcterms:W3CDTF">2019-12-11T14:13:30Z</dcterms:modified>
</cp:coreProperties>
</file>